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1"/>
  </p:notesMasterIdLst>
  <p:sldIdLst>
    <p:sldId id="319" r:id="rId2"/>
    <p:sldId id="275" r:id="rId3"/>
    <p:sldId id="278" r:id="rId4"/>
    <p:sldId id="277" r:id="rId5"/>
    <p:sldId id="276" r:id="rId6"/>
    <p:sldId id="279" r:id="rId7"/>
    <p:sldId id="303" r:id="rId8"/>
    <p:sldId id="304" r:id="rId9"/>
    <p:sldId id="305" r:id="rId10"/>
    <p:sldId id="317" r:id="rId11"/>
    <p:sldId id="318" r:id="rId12"/>
    <p:sldId id="256" r:id="rId13"/>
    <p:sldId id="274" r:id="rId14"/>
    <p:sldId id="289" r:id="rId15"/>
    <p:sldId id="288" r:id="rId16"/>
    <p:sldId id="287" r:id="rId17"/>
    <p:sldId id="290" r:id="rId18"/>
    <p:sldId id="286" r:id="rId19"/>
    <p:sldId id="285" r:id="rId20"/>
    <p:sldId id="284" r:id="rId21"/>
    <p:sldId id="283" r:id="rId22"/>
    <p:sldId id="282" r:id="rId23"/>
    <p:sldId id="281" r:id="rId24"/>
    <p:sldId id="294" r:id="rId25"/>
    <p:sldId id="293" r:id="rId26"/>
    <p:sldId id="292" r:id="rId27"/>
    <p:sldId id="291" r:id="rId28"/>
    <p:sldId id="280" r:id="rId29"/>
    <p:sldId id="296" r:id="rId30"/>
    <p:sldId id="295" r:id="rId31"/>
    <p:sldId id="273" r:id="rId32"/>
    <p:sldId id="297" r:id="rId33"/>
    <p:sldId id="302" r:id="rId34"/>
    <p:sldId id="301" r:id="rId35"/>
    <p:sldId id="300" r:id="rId36"/>
    <p:sldId id="306" r:id="rId37"/>
    <p:sldId id="315" r:id="rId38"/>
    <p:sldId id="307" r:id="rId39"/>
    <p:sldId id="314" r:id="rId40"/>
    <p:sldId id="313" r:id="rId41"/>
    <p:sldId id="312" r:id="rId42"/>
    <p:sldId id="311" r:id="rId43"/>
    <p:sldId id="316" r:id="rId44"/>
    <p:sldId id="299" r:id="rId45"/>
    <p:sldId id="325" r:id="rId46"/>
    <p:sldId id="324" r:id="rId47"/>
    <p:sldId id="323" r:id="rId48"/>
    <p:sldId id="322" r:id="rId49"/>
    <p:sldId id="321" r:id="rId50"/>
  </p:sldIdLst>
  <p:sldSz cx="6858000" cy="9144000" type="screen4x3"/>
  <p:notesSz cx="7100888" cy="10233025"/>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40" d="100"/>
          <a:sy n="40" d="100"/>
        </p:scale>
        <p:origin x="-2544" y="-432"/>
      </p:cViewPr>
      <p:guideLst>
        <p:guide orient="horz" pos="2880"/>
        <p:guide pos="216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3077051" cy="511651"/>
          </a:xfrm>
          <a:prstGeom prst="rect">
            <a:avLst/>
          </a:prstGeom>
        </p:spPr>
        <p:txBody>
          <a:bodyPr vert="horz" lIns="99048" tIns="49524" rIns="99048" bIns="49524" rtlCol="0"/>
          <a:lstStyle>
            <a:lvl1pPr algn="l">
              <a:defRPr sz="1300"/>
            </a:lvl1pPr>
          </a:lstStyle>
          <a:p>
            <a:endParaRPr lang="ru-RU"/>
          </a:p>
        </p:txBody>
      </p:sp>
      <p:sp>
        <p:nvSpPr>
          <p:cNvPr id="3" name="Дата 2"/>
          <p:cNvSpPr>
            <a:spLocks noGrp="1"/>
          </p:cNvSpPr>
          <p:nvPr>
            <p:ph type="dt" idx="1"/>
          </p:nvPr>
        </p:nvSpPr>
        <p:spPr>
          <a:xfrm>
            <a:off x="4022194" y="0"/>
            <a:ext cx="3077051" cy="511651"/>
          </a:xfrm>
          <a:prstGeom prst="rect">
            <a:avLst/>
          </a:prstGeom>
        </p:spPr>
        <p:txBody>
          <a:bodyPr vert="horz" lIns="99048" tIns="49524" rIns="99048" bIns="49524" rtlCol="0"/>
          <a:lstStyle>
            <a:lvl1pPr algn="r">
              <a:defRPr sz="1300"/>
            </a:lvl1pPr>
          </a:lstStyle>
          <a:p>
            <a:fld id="{C17D25B4-3C4C-4331-8621-ABF52B315596}" type="datetimeFigureOut">
              <a:rPr lang="ru-RU" smtClean="0"/>
              <a:pPr/>
              <a:t>20.12.2023</a:t>
            </a:fld>
            <a:endParaRPr lang="ru-RU"/>
          </a:p>
        </p:txBody>
      </p:sp>
      <p:sp>
        <p:nvSpPr>
          <p:cNvPr id="4" name="Образ слайда 3"/>
          <p:cNvSpPr>
            <a:spLocks noGrp="1" noRot="1" noChangeAspect="1"/>
          </p:cNvSpPr>
          <p:nvPr>
            <p:ph type="sldImg" idx="2"/>
          </p:nvPr>
        </p:nvSpPr>
        <p:spPr>
          <a:xfrm>
            <a:off x="2111375" y="766763"/>
            <a:ext cx="2878138" cy="3838575"/>
          </a:xfrm>
          <a:prstGeom prst="rect">
            <a:avLst/>
          </a:prstGeom>
          <a:noFill/>
          <a:ln w="12700">
            <a:solidFill>
              <a:prstClr val="black"/>
            </a:solidFill>
          </a:ln>
        </p:spPr>
        <p:txBody>
          <a:bodyPr vert="horz" lIns="99048" tIns="49524" rIns="99048" bIns="49524" rtlCol="0" anchor="ctr"/>
          <a:lstStyle/>
          <a:p>
            <a:endParaRPr lang="ru-RU"/>
          </a:p>
        </p:txBody>
      </p:sp>
      <p:sp>
        <p:nvSpPr>
          <p:cNvPr id="5" name="Заметки 4"/>
          <p:cNvSpPr>
            <a:spLocks noGrp="1"/>
          </p:cNvSpPr>
          <p:nvPr>
            <p:ph type="body" sz="quarter" idx="3"/>
          </p:nvPr>
        </p:nvSpPr>
        <p:spPr>
          <a:xfrm>
            <a:off x="710089" y="4860687"/>
            <a:ext cx="5680710" cy="4604861"/>
          </a:xfrm>
          <a:prstGeom prst="rect">
            <a:avLst/>
          </a:prstGeom>
        </p:spPr>
        <p:txBody>
          <a:bodyPr vert="horz" lIns="99048" tIns="49524" rIns="99048" bIns="49524"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9719598"/>
            <a:ext cx="3077051" cy="511651"/>
          </a:xfrm>
          <a:prstGeom prst="rect">
            <a:avLst/>
          </a:prstGeom>
        </p:spPr>
        <p:txBody>
          <a:bodyPr vert="horz" lIns="99048" tIns="49524" rIns="99048" bIns="49524" rtlCol="0" anchor="b"/>
          <a:lstStyle>
            <a:lvl1pPr algn="l">
              <a:defRPr sz="1300"/>
            </a:lvl1pPr>
          </a:lstStyle>
          <a:p>
            <a:endParaRPr lang="ru-RU"/>
          </a:p>
        </p:txBody>
      </p:sp>
      <p:sp>
        <p:nvSpPr>
          <p:cNvPr id="7" name="Номер слайда 6"/>
          <p:cNvSpPr>
            <a:spLocks noGrp="1"/>
          </p:cNvSpPr>
          <p:nvPr>
            <p:ph type="sldNum" sz="quarter" idx="5"/>
          </p:nvPr>
        </p:nvSpPr>
        <p:spPr>
          <a:xfrm>
            <a:off x="4022194" y="9719598"/>
            <a:ext cx="3077051" cy="511651"/>
          </a:xfrm>
          <a:prstGeom prst="rect">
            <a:avLst/>
          </a:prstGeom>
        </p:spPr>
        <p:txBody>
          <a:bodyPr vert="horz" lIns="99048" tIns="49524" rIns="99048" bIns="49524" rtlCol="0" anchor="b"/>
          <a:lstStyle>
            <a:lvl1pPr algn="r">
              <a:defRPr sz="1300"/>
            </a:lvl1pPr>
          </a:lstStyle>
          <a:p>
            <a:fld id="{892B8210-7E98-4E2D-A1F7-7A565674A5EE}" type="slidenum">
              <a:rPr lang="ru-RU" smtClean="0"/>
              <a:pPr/>
              <a:t>‹#›</a:t>
            </a:fld>
            <a:endParaRPr lang="ru-RU"/>
          </a:p>
        </p:txBody>
      </p:sp>
    </p:spTree>
    <p:extLst>
      <p:ext uri="{BB962C8B-B14F-4D97-AF65-F5344CB8AC3E}">
        <p14:creationId xmlns:p14="http://schemas.microsoft.com/office/powerpoint/2010/main" val="36449433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92B8210-7E98-4E2D-A1F7-7A565674A5EE}" type="slidenum">
              <a:rPr lang="ru-RU" smtClean="0"/>
              <a:pPr/>
              <a:t>1</a:t>
            </a:fld>
            <a:endParaRPr lang="ru-RU"/>
          </a:p>
        </p:txBody>
      </p:sp>
    </p:spTree>
    <p:extLst>
      <p:ext uri="{BB962C8B-B14F-4D97-AF65-F5344CB8AC3E}">
        <p14:creationId xmlns:p14="http://schemas.microsoft.com/office/powerpoint/2010/main" val="25605468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2111375" y="766763"/>
            <a:ext cx="2878138" cy="3838575"/>
          </a:xfrm>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892B8210-7E98-4E2D-A1F7-7A565674A5EE}" type="slidenum">
              <a:rPr lang="ru-RU" smtClean="0"/>
              <a:pPr/>
              <a:t>14</a:t>
            </a:fld>
            <a:endParaRPr lang="ru-RU"/>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514350" y="2840570"/>
            <a:ext cx="5829300" cy="1960033"/>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028700" y="5181600"/>
            <a:ext cx="4800600" cy="23368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20.12.2023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20.12.2023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4972050" y="366188"/>
            <a:ext cx="1543050" cy="7802033"/>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342900" y="366188"/>
            <a:ext cx="4514850" cy="7802033"/>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20.12.2023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20.12.2023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41735" y="5875867"/>
            <a:ext cx="5829300" cy="1816100"/>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541735" y="3875621"/>
            <a:ext cx="5829300" cy="2000249"/>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5B106E36-FD25-4E2D-B0AA-010F637433A0}" type="datetimeFigureOut">
              <a:rPr lang="ru-RU" smtClean="0"/>
              <a:pPr/>
              <a:t>20.12.2023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342900" y="2133604"/>
            <a:ext cx="3028950" cy="603461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3486150" y="2133604"/>
            <a:ext cx="3028950" cy="603461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5B106E36-FD25-4E2D-B0AA-010F637433A0}" type="datetimeFigureOut">
              <a:rPr lang="ru-RU" smtClean="0"/>
              <a:pPr/>
              <a:t>20.12.2023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342902" y="2046817"/>
            <a:ext cx="3030141"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342902" y="2899833"/>
            <a:ext cx="303014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3483771" y="2046817"/>
            <a:ext cx="3031331"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3483771" y="2899833"/>
            <a:ext cx="303133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5B106E36-FD25-4E2D-B0AA-010F637433A0}" type="datetimeFigureOut">
              <a:rPr lang="ru-RU" smtClean="0"/>
              <a:pPr/>
              <a:t>20.12.2023</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5B106E36-FD25-4E2D-B0AA-010F637433A0}" type="datetimeFigureOut">
              <a:rPr lang="ru-RU" smtClean="0"/>
              <a:pPr/>
              <a:t>20.12.2023</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5B106E36-FD25-4E2D-B0AA-010F637433A0}" type="datetimeFigureOut">
              <a:rPr lang="ru-RU" smtClean="0"/>
              <a:pPr/>
              <a:t>20.12.2023</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42902" y="364067"/>
            <a:ext cx="2256235" cy="154940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2681289" y="364070"/>
            <a:ext cx="3833813" cy="780415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342902" y="1913470"/>
            <a:ext cx="2256235" cy="625475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20.12.2023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344216" y="6400801"/>
            <a:ext cx="4114800" cy="755651"/>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344216" y="817033"/>
            <a:ext cx="41148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344216" y="7156452"/>
            <a:ext cx="4114800" cy="107314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20.12.2023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42900" y="366184"/>
            <a:ext cx="6172200" cy="1524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342900" y="2133604"/>
            <a:ext cx="6172200" cy="6034617"/>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342900" y="8475137"/>
            <a:ext cx="1600200" cy="486833"/>
          </a:xfrm>
          <a:prstGeom prst="rect">
            <a:avLst/>
          </a:prstGeom>
        </p:spPr>
        <p:txBody>
          <a:bodyPr vert="horz" lIns="91440" tIns="45720" rIns="91440" bIns="45720" rtlCol="0" anchor="ctr"/>
          <a:lstStyle>
            <a:lvl1pPr algn="l">
              <a:defRPr sz="1200">
                <a:solidFill>
                  <a:schemeClr val="tx1">
                    <a:tint val="75000"/>
                  </a:schemeClr>
                </a:solidFill>
              </a:defRPr>
            </a:lvl1pPr>
          </a:lstStyle>
          <a:p>
            <a:fld id="{5B106E36-FD25-4E2D-B0AA-010F637433A0}" type="datetimeFigureOut">
              <a:rPr lang="ru-RU" smtClean="0"/>
              <a:pPr/>
              <a:t>20.12.2023</a:t>
            </a:fld>
            <a:endParaRPr lang="ru-RU"/>
          </a:p>
        </p:txBody>
      </p:sp>
      <p:sp>
        <p:nvSpPr>
          <p:cNvPr id="5" name="Нижний колонтитул 4"/>
          <p:cNvSpPr>
            <a:spLocks noGrp="1"/>
          </p:cNvSpPr>
          <p:nvPr>
            <p:ph type="ftr" sz="quarter" idx="3"/>
          </p:nvPr>
        </p:nvSpPr>
        <p:spPr>
          <a:xfrm>
            <a:off x="2343150" y="8475137"/>
            <a:ext cx="2171700" cy="486833"/>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4914900" y="8475137"/>
            <a:ext cx="1600200" cy="486833"/>
          </a:xfrm>
          <a:prstGeom prst="rect">
            <a:avLst/>
          </a:prstGeom>
        </p:spPr>
        <p:txBody>
          <a:bodyPr vert="horz" lIns="91440" tIns="45720" rIns="91440" bIns="45720" rtlCol="0" anchor="ctr"/>
          <a:lstStyle>
            <a:lvl1pPr algn="r">
              <a:defRPr sz="1200">
                <a:solidFill>
                  <a:schemeClr val="tx1">
                    <a:tint val="75000"/>
                  </a:schemeClr>
                </a:solidFill>
              </a:defRPr>
            </a:lvl1pPr>
          </a:lstStyle>
          <a:p>
            <a:fld id="{725C68B6-61C2-468F-89AB-4B9F7531AA68}"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png"/><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0.jpeg"/><Relationship Id="rId5" Type="http://schemas.openxmlformats.org/officeDocument/2006/relationships/image" Target="../media/image9.png"/><Relationship Id="rId4" Type="http://schemas.openxmlformats.org/officeDocument/2006/relationships/image" Target="../media/image8.jpeg"/></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14.xml.rels><?xml version="1.0" encoding="UTF-8" standalone="yes"?>
<Relationships xmlns="http://schemas.openxmlformats.org/package/2006/relationships"><Relationship Id="rId8" Type="http://schemas.openxmlformats.org/officeDocument/2006/relationships/image" Target="../media/image20.jpeg"/><Relationship Id="rId13" Type="http://schemas.openxmlformats.org/officeDocument/2006/relationships/image" Target="../media/image25.png"/><Relationship Id="rId3" Type="http://schemas.openxmlformats.org/officeDocument/2006/relationships/image" Target="../media/image1.png"/><Relationship Id="rId7" Type="http://schemas.openxmlformats.org/officeDocument/2006/relationships/image" Target="../media/image19.jpeg"/><Relationship Id="rId12" Type="http://schemas.openxmlformats.org/officeDocument/2006/relationships/image" Target="../media/image24.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8.png"/><Relationship Id="rId11" Type="http://schemas.openxmlformats.org/officeDocument/2006/relationships/image" Target="../media/image23.jpeg"/><Relationship Id="rId5" Type="http://schemas.openxmlformats.org/officeDocument/2006/relationships/image" Target="../media/image17.jpeg"/><Relationship Id="rId10" Type="http://schemas.openxmlformats.org/officeDocument/2006/relationships/image" Target="../media/image22.png"/><Relationship Id="rId4" Type="http://schemas.openxmlformats.org/officeDocument/2006/relationships/image" Target="../media/image16.jpeg"/><Relationship Id="rId9" Type="http://schemas.openxmlformats.org/officeDocument/2006/relationships/image" Target="../media/image21.png"/><Relationship Id="rId14" Type="http://schemas.openxmlformats.org/officeDocument/2006/relationships/image" Target="../media/image26.jpeg"/></Relationships>
</file>

<file path=ppt/slides/_rels/slide15.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27.png"/><Relationship Id="rId7" Type="http://schemas.openxmlformats.org/officeDocument/2006/relationships/image" Target="../media/image30.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29.jpeg"/><Relationship Id="rId10" Type="http://schemas.openxmlformats.org/officeDocument/2006/relationships/image" Target="../media/image32.jpeg"/><Relationship Id="rId4" Type="http://schemas.openxmlformats.org/officeDocument/2006/relationships/image" Target="../media/image28.png"/><Relationship Id="rId9" Type="http://schemas.openxmlformats.org/officeDocument/2006/relationships/image" Target="../media/image31.jpeg"/></Relationships>
</file>

<file path=ppt/slides/_rels/slide16.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jpeg"/><Relationship Id="rId7" Type="http://schemas.openxmlformats.org/officeDocument/2006/relationships/image" Target="../media/image37.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6.jpeg"/><Relationship Id="rId11" Type="http://schemas.openxmlformats.org/officeDocument/2006/relationships/image" Target="../media/image41.jpeg"/><Relationship Id="rId5" Type="http://schemas.openxmlformats.org/officeDocument/2006/relationships/image" Target="../media/image35.png"/><Relationship Id="rId10" Type="http://schemas.openxmlformats.org/officeDocument/2006/relationships/image" Target="../media/image40.jpeg"/><Relationship Id="rId4" Type="http://schemas.openxmlformats.org/officeDocument/2006/relationships/image" Target="../media/image34.png"/><Relationship Id="rId9" Type="http://schemas.openxmlformats.org/officeDocument/2006/relationships/image" Target="../media/image39.jpeg"/></Relationships>
</file>

<file path=ppt/slides/_rels/slide17.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36.jpeg"/><Relationship Id="rId7" Type="http://schemas.openxmlformats.org/officeDocument/2006/relationships/image" Target="../media/image40.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9.jpeg"/><Relationship Id="rId5" Type="http://schemas.openxmlformats.org/officeDocument/2006/relationships/image" Target="../media/image38.png"/><Relationship Id="rId4" Type="http://schemas.openxmlformats.org/officeDocument/2006/relationships/image" Target="../media/image37.jpeg"/></Relationships>
</file>

<file path=ppt/slides/_rels/slide1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34.png"/><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43.jpeg"/></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45.jpeg"/></Relationships>
</file>

<file path=ppt/slides/_rels/slide2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47.jpeg"/></Relationships>
</file>

<file path=ppt/slides/_rels/slide2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49.jpeg"/></Relationships>
</file>

<file path=ppt/slides/_rels/slide2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2.jpeg"/><Relationship Id="rId5" Type="http://schemas.openxmlformats.org/officeDocument/2006/relationships/image" Target="../media/image6.jpeg"/><Relationship Id="rId4" Type="http://schemas.openxmlformats.org/officeDocument/2006/relationships/image" Target="../media/image51.jpeg"/></Relationships>
</file>

<file path=ppt/slides/_rels/slide2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6.jpeg"/><Relationship Id="rId5" Type="http://schemas.openxmlformats.org/officeDocument/2006/relationships/image" Target="../media/image55.png"/><Relationship Id="rId4" Type="http://schemas.openxmlformats.org/officeDocument/2006/relationships/image" Target="../media/image54.jpeg"/></Relationships>
</file>

<file path=ppt/slides/_rels/slide2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59.jpeg"/><Relationship Id="rId4" Type="http://schemas.openxmlformats.org/officeDocument/2006/relationships/image" Target="../media/image58.png"/></Relationships>
</file>

<file path=ppt/slides/_rels/slide2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62.jpeg"/></Relationships>
</file>

<file path=ppt/slides/_rels/slide2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64.jpeg"/></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66.jpeg"/></Relationships>
</file>

<file path=ppt/slides/_rels/slide31.xml.rels><?xml version="1.0" encoding="UTF-8" standalone="yes"?>
<Relationships xmlns="http://schemas.openxmlformats.org/package/2006/relationships"><Relationship Id="rId3" Type="http://schemas.openxmlformats.org/officeDocument/2006/relationships/image" Target="../media/image67.jpeg"/><Relationship Id="rId7" Type="http://schemas.openxmlformats.org/officeDocument/2006/relationships/image" Target="../media/image71.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68.jpeg"/></Relationships>
</file>

<file path=ppt/slides/_rels/slide32.xml.rels><?xml version="1.0" encoding="UTF-8" standalone="yes"?>
<Relationships xmlns="http://schemas.openxmlformats.org/package/2006/relationships"><Relationship Id="rId8" Type="http://schemas.openxmlformats.org/officeDocument/2006/relationships/image" Target="../media/image76.jpeg"/><Relationship Id="rId3" Type="http://schemas.openxmlformats.org/officeDocument/2006/relationships/image" Target="../media/image72.jpeg"/><Relationship Id="rId7" Type="http://schemas.openxmlformats.org/officeDocument/2006/relationships/image" Target="../media/image75.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74.jpeg"/><Relationship Id="rId5" Type="http://schemas.openxmlformats.org/officeDocument/2006/relationships/image" Target="../media/image3.jpeg"/><Relationship Id="rId4" Type="http://schemas.openxmlformats.org/officeDocument/2006/relationships/image" Target="../media/image73.jpeg"/><Relationship Id="rId9" Type="http://schemas.openxmlformats.org/officeDocument/2006/relationships/image" Target="../media/image77.jpeg"/></Relationships>
</file>

<file path=ppt/slides/_rels/slide33.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82.jpeg"/></Relationships>
</file>

<file path=ppt/slides/_rels/slide37.xml.rels><?xml version="1.0" encoding="UTF-8" standalone="yes"?>
<Relationships xmlns="http://schemas.openxmlformats.org/package/2006/relationships"><Relationship Id="rId8" Type="http://schemas.openxmlformats.org/officeDocument/2006/relationships/image" Target="../media/image89.jpeg"/><Relationship Id="rId3" Type="http://schemas.openxmlformats.org/officeDocument/2006/relationships/image" Target="../media/image84.png"/><Relationship Id="rId7" Type="http://schemas.openxmlformats.org/officeDocument/2006/relationships/image" Target="../media/image88.jpeg"/><Relationship Id="rId2" Type="http://schemas.openxmlformats.org/officeDocument/2006/relationships/image" Target="../media/image83.jpeg"/><Relationship Id="rId1" Type="http://schemas.openxmlformats.org/officeDocument/2006/relationships/slideLayout" Target="../slideLayouts/slideLayout2.xml"/><Relationship Id="rId6" Type="http://schemas.openxmlformats.org/officeDocument/2006/relationships/image" Target="../media/image87.jpeg"/><Relationship Id="rId11" Type="http://schemas.openxmlformats.org/officeDocument/2006/relationships/image" Target="../media/image92.png"/><Relationship Id="rId5" Type="http://schemas.openxmlformats.org/officeDocument/2006/relationships/image" Target="../media/image86.png"/><Relationship Id="rId10" Type="http://schemas.openxmlformats.org/officeDocument/2006/relationships/image" Target="../media/image91.jpeg"/><Relationship Id="rId4" Type="http://schemas.openxmlformats.org/officeDocument/2006/relationships/image" Target="../media/image85.jpeg"/><Relationship Id="rId9" Type="http://schemas.openxmlformats.org/officeDocument/2006/relationships/image" Target="../media/image90.jpeg"/></Relationships>
</file>

<file path=ppt/slides/_rels/slide38.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94.jpeg"/></Relationships>
</file>

<file path=ppt/slides/_rels/slide39.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96.jpeg"/></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103.jpeg"/><Relationship Id="rId4" Type="http://schemas.openxmlformats.org/officeDocument/2006/relationships/image" Target="../media/image102.jpeg"/></Relationships>
</file>

<file path=ppt/slides/_rels/slide45.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jpeg"/><Relationship Id="rId1" Type="http://schemas.openxmlformats.org/officeDocument/2006/relationships/slideLayout" Target="../slideLayouts/slideLayout1.xml"/><Relationship Id="rId4" Type="http://schemas.openxmlformats.org/officeDocument/2006/relationships/image" Target="../media/image106.jpeg"/></Relationships>
</file>

<file path=ppt/slides/_rels/slide46.xml.rels><?xml version="1.0" encoding="UTF-8" standalone="yes"?>
<Relationships xmlns="http://schemas.openxmlformats.org/package/2006/relationships"><Relationship Id="rId8" Type="http://schemas.openxmlformats.org/officeDocument/2006/relationships/image" Target="../media/image112.jpeg"/><Relationship Id="rId3" Type="http://schemas.openxmlformats.org/officeDocument/2006/relationships/image" Target="../media/image107.jpeg"/><Relationship Id="rId7" Type="http://schemas.openxmlformats.org/officeDocument/2006/relationships/image" Target="../media/image111.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10.jpeg"/><Relationship Id="rId5" Type="http://schemas.openxmlformats.org/officeDocument/2006/relationships/image" Target="../media/image109.jpeg"/><Relationship Id="rId10" Type="http://schemas.openxmlformats.org/officeDocument/2006/relationships/image" Target="../media/image114.jpeg"/><Relationship Id="rId4" Type="http://schemas.openxmlformats.org/officeDocument/2006/relationships/image" Target="../media/image108.jpeg"/><Relationship Id="rId9" Type="http://schemas.openxmlformats.org/officeDocument/2006/relationships/image" Target="../media/image113.jpeg"/></Relationships>
</file>

<file path=ppt/slides/_rels/slide47.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Группа 2"/>
          <p:cNvGrpSpPr/>
          <p:nvPr/>
        </p:nvGrpSpPr>
        <p:grpSpPr>
          <a:xfrm>
            <a:off x="0" y="0"/>
            <a:ext cx="6858000" cy="9324528"/>
            <a:chOff x="0" y="0"/>
            <a:chExt cx="6858000" cy="9324528"/>
          </a:xfrm>
        </p:grpSpPr>
        <p:pic>
          <p:nvPicPr>
            <p:cNvPr id="2" name="Picture 6" descr="C:\Users\Админ\Pictures\hello_html_ma802cb2.png"/>
            <p:cNvPicPr>
              <a:picLocks noChangeAspect="1" noChangeArrowheads="1"/>
            </p:cNvPicPr>
            <p:nvPr/>
          </p:nvPicPr>
          <p:blipFill>
            <a:blip r:embed="rId3" cstate="print"/>
            <a:srcRect l="3837" r="2879"/>
            <a:stretch>
              <a:fillRect/>
            </a:stretch>
          </p:blipFill>
          <p:spPr bwMode="auto">
            <a:xfrm>
              <a:off x="0" y="0"/>
              <a:ext cx="6858000" cy="9324528"/>
            </a:xfrm>
            <a:prstGeom prst="rect">
              <a:avLst/>
            </a:prstGeom>
            <a:noFill/>
          </p:spPr>
        </p:pic>
        <p:pic>
          <p:nvPicPr>
            <p:cNvPr id="20484" name="Picture 4" descr="https://konspekta.net/lektsiiorgimg/baza5/940706726575.files/image026.jpg"/>
            <p:cNvPicPr>
              <a:picLocks noChangeAspect="1" noChangeArrowheads="1"/>
            </p:cNvPicPr>
            <p:nvPr/>
          </p:nvPicPr>
          <p:blipFill>
            <a:blip r:embed="rId4" cstate="print"/>
            <a:srcRect/>
            <a:stretch>
              <a:fillRect/>
            </a:stretch>
          </p:blipFill>
          <p:spPr bwMode="auto">
            <a:xfrm>
              <a:off x="4653136" y="6444208"/>
              <a:ext cx="1512168" cy="2130782"/>
            </a:xfrm>
            <a:prstGeom prst="rect">
              <a:avLst/>
            </a:prstGeom>
            <a:noFill/>
          </p:spPr>
        </p:pic>
        <p:pic>
          <p:nvPicPr>
            <p:cNvPr id="6" name="Picture 3" descr="C:\Users\Админ\Desktop\Үй жануарлары\8d3ce5dd39d42650b462537c05544bff.jpg"/>
            <p:cNvPicPr>
              <a:picLocks noChangeAspect="1" noChangeArrowheads="1"/>
            </p:cNvPicPr>
            <p:nvPr/>
          </p:nvPicPr>
          <p:blipFill>
            <a:blip r:embed="rId5" cstate="print"/>
            <a:srcRect b="10577"/>
            <a:stretch>
              <a:fillRect/>
            </a:stretch>
          </p:blipFill>
          <p:spPr bwMode="auto">
            <a:xfrm>
              <a:off x="912456" y="6789519"/>
              <a:ext cx="1720718" cy="1440160"/>
            </a:xfrm>
            <a:prstGeom prst="rect">
              <a:avLst/>
            </a:prstGeom>
            <a:noFill/>
          </p:spPr>
        </p:pic>
        <p:pic>
          <p:nvPicPr>
            <p:cNvPr id="20482" name="Picture 2" descr="https://bipbap.ru/wp-content/uploads/2017/11/a89a00e4049899df9d4ee7cbab8ee1a4-1533x1536.png"/>
            <p:cNvPicPr>
              <a:picLocks noChangeAspect="1" noChangeArrowheads="1"/>
            </p:cNvPicPr>
            <p:nvPr/>
          </p:nvPicPr>
          <p:blipFill>
            <a:blip r:embed="rId6" cstate="print"/>
            <a:srcRect/>
            <a:stretch>
              <a:fillRect/>
            </a:stretch>
          </p:blipFill>
          <p:spPr bwMode="auto">
            <a:xfrm>
              <a:off x="3140968" y="7040631"/>
              <a:ext cx="936104" cy="937936"/>
            </a:xfrm>
            <a:prstGeom prst="rect">
              <a:avLst/>
            </a:prstGeom>
            <a:noFill/>
          </p:spPr>
        </p:pic>
        <p:pic>
          <p:nvPicPr>
            <p:cNvPr id="7" name="Picture 2" descr="https://ds04.infourok.ru/uploads/ex/0137/00142576-afb5988c/img1.jpg"/>
            <p:cNvPicPr>
              <a:picLocks noChangeAspect="1" noChangeArrowheads="1"/>
            </p:cNvPicPr>
            <p:nvPr/>
          </p:nvPicPr>
          <p:blipFill>
            <a:blip r:embed="rId7" cstate="print"/>
            <a:srcRect l="15476" t="22050" r="14951" b="14951"/>
            <a:stretch>
              <a:fillRect/>
            </a:stretch>
          </p:blipFill>
          <p:spPr bwMode="auto">
            <a:xfrm>
              <a:off x="1052736" y="1064182"/>
              <a:ext cx="1440159" cy="1187536"/>
            </a:xfrm>
            <a:prstGeom prst="rect">
              <a:avLst/>
            </a:prstGeom>
            <a:noFill/>
          </p:spPr>
        </p:pic>
        <p:pic>
          <p:nvPicPr>
            <p:cNvPr id="8" name="Picture 9" descr="https://proprikol.ru/wp-content/uploads/2020/12/kartinki-rybki-dlya-detej-25.jpg"/>
            <p:cNvPicPr>
              <a:picLocks noChangeAspect="1" noChangeArrowheads="1"/>
            </p:cNvPicPr>
            <p:nvPr/>
          </p:nvPicPr>
          <p:blipFill>
            <a:blip r:embed="rId8" cstate="print"/>
            <a:srcRect r="46195" b="28494"/>
            <a:stretch>
              <a:fillRect/>
            </a:stretch>
          </p:blipFill>
          <p:spPr bwMode="auto">
            <a:xfrm>
              <a:off x="3933056" y="1064182"/>
              <a:ext cx="1440160" cy="1193276"/>
            </a:xfrm>
            <a:prstGeom prst="rect">
              <a:avLst/>
            </a:prstGeom>
            <a:noFill/>
            <a:ln>
              <a:noFill/>
            </a:ln>
          </p:spPr>
        </p:pic>
        <p:sp>
          <p:nvSpPr>
            <p:cNvPr id="4" name="Прямоугольник 3"/>
            <p:cNvSpPr/>
            <p:nvPr/>
          </p:nvSpPr>
          <p:spPr>
            <a:xfrm>
              <a:off x="745191" y="3479393"/>
              <a:ext cx="5727658" cy="3108543"/>
            </a:xfrm>
            <a:prstGeom prst="rect">
              <a:avLst/>
            </a:prstGeom>
          </p:spPr>
          <p:txBody>
            <a:bodyPr wrap="none">
              <a:spAutoFit/>
            </a:bodyPr>
            <a:lstStyle/>
            <a:p>
              <a:pPr algn="ctr"/>
              <a:r>
                <a:rPr lang="ru-RU" sz="2800" b="1" dirty="0" smtClean="0">
                  <a:latin typeface="Times New Roman" pitchFamily="18" charset="0"/>
                  <a:cs typeface="Times New Roman" pitchFamily="18" charset="0"/>
                </a:rPr>
                <a:t> </a:t>
              </a:r>
              <a:r>
                <a:rPr lang="ru-RU" sz="2800" b="1" dirty="0" err="1" smtClean="0">
                  <a:latin typeface="Times New Roman" pitchFamily="18" charset="0"/>
                  <a:cs typeface="Times New Roman" pitchFamily="18" charset="0"/>
                </a:rPr>
                <a:t>Танымдық</a:t>
              </a:r>
              <a:r>
                <a:rPr lang="ru-RU" sz="2800" b="1" dirty="0" smtClean="0">
                  <a:latin typeface="Times New Roman" pitchFamily="18" charset="0"/>
                  <a:cs typeface="Times New Roman" pitchFamily="18" charset="0"/>
                </a:rPr>
                <a:t> </a:t>
              </a:r>
              <a:r>
                <a:rPr lang="ru-RU" sz="2800" b="1" dirty="0" err="1" smtClean="0">
                  <a:latin typeface="Times New Roman" pitchFamily="18" charset="0"/>
                  <a:cs typeface="Times New Roman" pitchFamily="18" charset="0"/>
                </a:rPr>
                <a:t>дағдыларды</a:t>
              </a:r>
              <a:r>
                <a:rPr lang="ru-RU" sz="2800" b="1" dirty="0" smtClean="0">
                  <a:latin typeface="Times New Roman" pitchFamily="18" charset="0"/>
                  <a:cs typeface="Times New Roman" pitchFamily="18" charset="0"/>
                </a:rPr>
                <a:t> </a:t>
              </a:r>
            </a:p>
            <a:p>
              <a:pPr algn="ctr"/>
              <a:r>
                <a:rPr lang="ru-RU" sz="2800" b="1" dirty="0" err="1" smtClean="0">
                  <a:latin typeface="Times New Roman" pitchFamily="18" charset="0"/>
                  <a:cs typeface="Times New Roman" pitchFamily="18" charset="0"/>
                </a:rPr>
                <a:t>дамытуға</a:t>
              </a:r>
              <a:r>
                <a:rPr lang="ru-RU" sz="2800" b="1" dirty="0" smtClean="0">
                  <a:latin typeface="Times New Roman" pitchFamily="18" charset="0"/>
                  <a:cs typeface="Times New Roman" pitchFamily="18" charset="0"/>
                </a:rPr>
                <a:t> </a:t>
              </a:r>
              <a:r>
                <a:rPr lang="ru-RU" sz="2800" b="1" dirty="0" err="1" smtClean="0">
                  <a:latin typeface="Times New Roman" pitchFamily="18" charset="0"/>
                  <a:cs typeface="Times New Roman" pitchFamily="18" charset="0"/>
                </a:rPr>
                <a:t>арналған</a:t>
              </a:r>
              <a:r>
                <a:rPr lang="ru-RU" sz="2800" b="1" dirty="0" smtClean="0">
                  <a:latin typeface="Times New Roman" pitchFamily="18" charset="0"/>
                  <a:cs typeface="Times New Roman" pitchFamily="18" charset="0"/>
                </a:rPr>
                <a:t> </a:t>
              </a:r>
            </a:p>
            <a:p>
              <a:pPr algn="ctr"/>
              <a:r>
                <a:rPr lang="ru-RU" sz="2800" b="1" dirty="0" err="1" smtClean="0">
                  <a:latin typeface="Times New Roman" pitchFamily="18" charset="0"/>
                  <a:cs typeface="Times New Roman" pitchFamily="18" charset="0"/>
                </a:rPr>
                <a:t>дидактикалық</a:t>
              </a:r>
              <a:r>
                <a:rPr lang="ru-RU" sz="2800" b="1" dirty="0" smtClean="0">
                  <a:latin typeface="Times New Roman" pitchFamily="18" charset="0"/>
                  <a:cs typeface="Times New Roman" pitchFamily="18" charset="0"/>
                </a:rPr>
                <a:t> </a:t>
              </a:r>
              <a:r>
                <a:rPr lang="ru-RU" sz="2800" b="1" dirty="0" err="1" smtClean="0">
                  <a:latin typeface="Times New Roman" pitchFamily="18" charset="0"/>
                  <a:cs typeface="Times New Roman" pitchFamily="18" charset="0"/>
                </a:rPr>
                <a:t>ойын</a:t>
              </a:r>
              <a:r>
                <a:rPr lang="ru-RU" sz="2800" b="1" dirty="0" smtClean="0">
                  <a:latin typeface="Times New Roman" pitchFamily="18" charset="0"/>
                  <a:cs typeface="Times New Roman" pitchFamily="18" charset="0"/>
                </a:rPr>
                <a:t> </a:t>
              </a:r>
              <a:r>
                <a:rPr lang="ru-RU" sz="2800" b="1" dirty="0" err="1" smtClean="0">
                  <a:latin typeface="Times New Roman" pitchFamily="18" charset="0"/>
                  <a:cs typeface="Times New Roman" pitchFamily="18" charset="0"/>
                </a:rPr>
                <a:t>картотекасы</a:t>
              </a:r>
              <a:endParaRPr lang="ru-RU" sz="2800" b="1" dirty="0" smtClean="0">
                <a:latin typeface="Times New Roman" pitchFamily="18" charset="0"/>
                <a:cs typeface="Times New Roman" pitchFamily="18" charset="0"/>
              </a:endParaRPr>
            </a:p>
            <a:p>
              <a:pPr algn="ctr"/>
              <a:r>
                <a:rPr lang="ru-RU" sz="2800" b="1" dirty="0" smtClean="0">
                  <a:latin typeface="Times New Roman" pitchFamily="18" charset="0"/>
                  <a:cs typeface="Times New Roman" pitchFamily="18" charset="0"/>
                </a:rPr>
                <a:t>№2</a:t>
              </a:r>
            </a:p>
            <a:p>
              <a:pPr algn="ctr"/>
              <a:endParaRPr lang="kk-KZ" sz="2800" b="1" dirty="0">
                <a:latin typeface="Times New Roman" pitchFamily="18" charset="0"/>
                <a:cs typeface="Times New Roman" pitchFamily="18" charset="0"/>
              </a:endParaRPr>
            </a:p>
            <a:p>
              <a:pPr algn="ctr"/>
              <a:endParaRPr lang="kk-KZ" sz="2800" b="1" dirty="0" smtClean="0">
                <a:latin typeface="Times New Roman" pitchFamily="18" charset="0"/>
                <a:cs typeface="Times New Roman" pitchFamily="18" charset="0"/>
              </a:endParaRPr>
            </a:p>
            <a:p>
              <a:pPr algn="ctr"/>
              <a:r>
                <a:rPr lang="kk-KZ" sz="1600" b="1" dirty="0" smtClean="0">
                  <a:latin typeface="Times New Roman" pitchFamily="18" charset="0"/>
                  <a:cs typeface="Times New Roman" pitchFamily="18" charset="0"/>
                </a:rPr>
                <a:t>Сейтказина З.Ж</a:t>
              </a:r>
              <a:r>
                <a:rPr lang="kk-KZ" sz="2800" b="1" dirty="0" smtClean="0">
                  <a:latin typeface="Times New Roman" pitchFamily="18" charset="0"/>
                  <a:cs typeface="Times New Roman" pitchFamily="18" charset="0"/>
                </a:rPr>
                <a:t>.</a:t>
              </a:r>
              <a:endParaRPr lang="ru-RU" sz="2800" b="1" dirty="0">
                <a:latin typeface="Times New Roman" pitchFamily="18" charset="0"/>
                <a:cs typeface="Times New Roman" pitchFamily="18" charset="0"/>
              </a:endParaRPr>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AutoShape 2" descr="https://ds04.infourok.ru/uploads/ex/023d/00106974-4a0342dc/hello_html_ma802cb2.png"/>
          <p:cNvSpPr>
            <a:spLocks noChangeAspect="1" noChangeArrowheads="1"/>
          </p:cNvSpPr>
          <p:nvPr/>
        </p:nvSpPr>
        <p:spPr bwMode="auto">
          <a:xfrm>
            <a:off x="155577" y="-136526"/>
            <a:ext cx="298450" cy="29845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028" name="AutoShape 4" descr="https://pickimage.ru/wp-content/uploads/images/detskie/frame/ramki8.jpg"/>
          <p:cNvSpPr>
            <a:spLocks noChangeAspect="1" noChangeArrowheads="1"/>
          </p:cNvSpPr>
          <p:nvPr/>
        </p:nvSpPr>
        <p:spPr bwMode="auto">
          <a:xfrm>
            <a:off x="155577" y="-136526"/>
            <a:ext cx="298450" cy="29845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1030" name="Picture 6" descr="C:\Users\Админ\Pictures\hello_html_ma802cb2.png"/>
          <p:cNvPicPr>
            <a:picLocks noChangeAspect="1" noChangeArrowheads="1"/>
          </p:cNvPicPr>
          <p:nvPr/>
        </p:nvPicPr>
        <p:blipFill>
          <a:blip r:embed="rId2" cstate="print"/>
          <a:srcRect l="3837" r="2879"/>
          <a:stretch>
            <a:fillRect/>
          </a:stretch>
        </p:blipFill>
        <p:spPr bwMode="auto">
          <a:xfrm>
            <a:off x="0" y="0"/>
            <a:ext cx="6858000" cy="4499992"/>
          </a:xfrm>
          <a:prstGeom prst="rect">
            <a:avLst/>
          </a:prstGeom>
          <a:noFill/>
        </p:spPr>
      </p:pic>
      <p:sp>
        <p:nvSpPr>
          <p:cNvPr id="7" name="Прямоугольник 6"/>
          <p:cNvSpPr/>
          <p:nvPr/>
        </p:nvSpPr>
        <p:spPr>
          <a:xfrm>
            <a:off x="764704" y="539553"/>
            <a:ext cx="5400600" cy="2554545"/>
          </a:xfrm>
          <a:prstGeom prst="rect">
            <a:avLst/>
          </a:prstGeom>
        </p:spPr>
        <p:txBody>
          <a:bodyPr wrap="square">
            <a:spAutoFit/>
          </a:bodyPr>
          <a:lstStyle/>
          <a:p>
            <a:pPr algn="ctr"/>
            <a:r>
              <a:rPr lang="ru-RU" sz="2000" b="1" dirty="0" smtClean="0">
                <a:solidFill>
                  <a:srgbClr val="FF0000"/>
                </a:solidFill>
                <a:latin typeface="Times New Roman" pitchFamily="18" charset="0"/>
                <a:ea typeface="Cambria Math" pitchFamily="18" charset="0"/>
                <a:cs typeface="Times New Roman" pitchFamily="18" charset="0"/>
              </a:rPr>
              <a:t>№17  </a:t>
            </a:r>
          </a:p>
          <a:p>
            <a:r>
              <a:rPr lang="ru-RU" sz="2000" b="1" dirty="0" err="1" smtClean="0">
                <a:solidFill>
                  <a:srgbClr val="FF0000"/>
                </a:solidFill>
                <a:latin typeface="Times New Roman" pitchFamily="18" charset="0"/>
                <a:ea typeface="Cambria Math" pitchFamily="18" charset="0"/>
                <a:cs typeface="Times New Roman" pitchFamily="18" charset="0"/>
              </a:rPr>
              <a:t>Дидактикалық ойын</a:t>
            </a:r>
            <a:r>
              <a:rPr lang="ru-RU" sz="2000" b="1" dirty="0" smtClean="0">
                <a:solidFill>
                  <a:srgbClr val="FF0000"/>
                </a:solidFill>
                <a:latin typeface="Times New Roman" pitchFamily="18" charset="0"/>
                <a:ea typeface="Cambria Math" pitchFamily="18" charset="0"/>
                <a:cs typeface="Times New Roman" pitchFamily="18" charset="0"/>
              </a:rPr>
              <a:t> : </a:t>
            </a:r>
            <a:r>
              <a:rPr lang="kk-KZ" sz="2000" dirty="0" smtClean="0">
                <a:solidFill>
                  <a:srgbClr val="000000"/>
                </a:solidFill>
                <a:latin typeface="Times New Roman" pitchFamily="18" charset="0"/>
                <a:ea typeface="Times New Roman" pitchFamily="18" charset="0"/>
                <a:cs typeface="Times New Roman" pitchFamily="18" charset="0"/>
              </a:rPr>
              <a:t>«</a:t>
            </a:r>
            <a:r>
              <a:rPr lang="kk-KZ" sz="2000" b="1" dirty="0" smtClean="0">
                <a:latin typeface="Times New Roman" pitchFamily="18" charset="0"/>
                <a:ea typeface="Times New Roman" pitchFamily="18" charset="0"/>
                <a:cs typeface="Times New Roman" pitchFamily="18" charset="0"/>
              </a:rPr>
              <a:t>Төлдерін тауып бер</a:t>
            </a:r>
            <a:r>
              <a:rPr lang="kk-KZ" sz="2000" b="1" dirty="0" smtClean="0">
                <a:solidFill>
                  <a:srgbClr val="000000"/>
                </a:solidFill>
                <a:latin typeface="Times New Roman" pitchFamily="18" charset="0"/>
                <a:ea typeface="Times New Roman" pitchFamily="18" charset="0"/>
                <a:cs typeface="Times New Roman" pitchFamily="18" charset="0"/>
              </a:rPr>
              <a:t>»</a:t>
            </a:r>
            <a:endParaRPr lang="ru-RU" sz="2000" b="1" dirty="0" smtClean="0">
              <a:latin typeface="Times New Roman" pitchFamily="18" charset="0"/>
              <a:ea typeface="Cambria Math" pitchFamily="18" charset="0"/>
              <a:cs typeface="Times New Roman" pitchFamily="18" charset="0"/>
            </a:endParaRPr>
          </a:p>
          <a:p>
            <a:r>
              <a:rPr lang="ru-RU" sz="2000" b="1" dirty="0" err="1" smtClean="0">
                <a:solidFill>
                  <a:srgbClr val="FF0000"/>
                </a:solidFill>
                <a:latin typeface="Times New Roman" pitchFamily="18" charset="0"/>
                <a:ea typeface="Cambria Math" pitchFamily="18" charset="0"/>
                <a:cs typeface="Times New Roman" pitchFamily="18" charset="0"/>
              </a:rPr>
              <a:t>Мақсаты:</a:t>
            </a:r>
            <a:r>
              <a:rPr lang="ru-RU" sz="2000" dirty="0" smtClean="0">
                <a:latin typeface="Times New Roman" pitchFamily="18" charset="0"/>
                <a:ea typeface="Cambria Math" pitchFamily="18" charset="0"/>
                <a:cs typeface="Times New Roman" pitchFamily="18" charset="0"/>
              </a:rPr>
              <a:t> </a:t>
            </a:r>
            <a:r>
              <a:rPr lang="kk-KZ" sz="2000" dirty="0" smtClean="0">
                <a:latin typeface="Times New Roman" pitchFamily="18" charset="0"/>
                <a:ea typeface="Times New Roman" pitchFamily="18" charset="0"/>
                <a:cs typeface="Times New Roman" pitchFamily="18" charset="0"/>
              </a:rPr>
              <a:t> Үй жануарлары жайлы білімдерін тиянақтау,  төлдерін ажыратуға үйрету.</a:t>
            </a:r>
            <a:endParaRPr lang="ru-RU" sz="2000" dirty="0" smtClean="0">
              <a:latin typeface="Times New Roman" pitchFamily="18" charset="0"/>
              <a:ea typeface="Cambria Math" pitchFamily="18" charset="0"/>
              <a:cs typeface="Times New Roman" pitchFamily="18" charset="0"/>
            </a:endParaRPr>
          </a:p>
          <a:p>
            <a:r>
              <a:rPr lang="ru-RU" sz="2000" b="1" dirty="0" err="1" smtClean="0">
                <a:solidFill>
                  <a:srgbClr val="FF0000"/>
                </a:solidFill>
                <a:latin typeface="Times New Roman" pitchFamily="18" charset="0"/>
                <a:ea typeface="Cambria Math" pitchFamily="18" charset="0"/>
                <a:cs typeface="Times New Roman" pitchFamily="18" charset="0"/>
              </a:rPr>
              <a:t>Шарты</a:t>
            </a:r>
            <a:r>
              <a:rPr lang="ru-RU" sz="2000" b="1" dirty="0" smtClean="0">
                <a:solidFill>
                  <a:srgbClr val="FF0000"/>
                </a:solidFill>
                <a:latin typeface="Times New Roman" pitchFamily="18" charset="0"/>
                <a:ea typeface="Cambria Math" pitchFamily="18" charset="0"/>
                <a:cs typeface="Times New Roman" pitchFamily="18" charset="0"/>
              </a:rPr>
              <a:t>:</a:t>
            </a:r>
            <a:r>
              <a:rPr lang="kk-KZ" sz="2000" dirty="0" smtClean="0">
                <a:latin typeface="Times New Roman" pitchFamily="18" charset="0"/>
                <a:ea typeface="Times New Roman" pitchFamily="18" charset="0"/>
                <a:cs typeface="Times New Roman" pitchFamily="18" charset="0"/>
              </a:rPr>
              <a:t> Суреттің оң жағында жануарлардың суреттері, ал сол жақта олардың төлдері. Тақтаға шыққан бала қай үй жануарын таңдап алса соның төлін енесіне  қосады.</a:t>
            </a:r>
            <a:endParaRPr lang="ru-RU" sz="2000" dirty="0">
              <a:latin typeface="Times New Roman" pitchFamily="18" charset="0"/>
              <a:ea typeface="Cambria Math" pitchFamily="18" charset="0"/>
              <a:cs typeface="Times New Roman" pitchFamily="18" charset="0"/>
            </a:endParaRPr>
          </a:p>
        </p:txBody>
      </p:sp>
      <p:pic>
        <p:nvPicPr>
          <p:cNvPr id="6" name="Picture 6" descr="C:\Users\Админ\Pictures\hello_html_ma802cb2.png"/>
          <p:cNvPicPr>
            <a:picLocks noChangeAspect="1" noChangeArrowheads="1"/>
          </p:cNvPicPr>
          <p:nvPr/>
        </p:nvPicPr>
        <p:blipFill>
          <a:blip r:embed="rId2" cstate="print"/>
          <a:srcRect l="3837" r="2879"/>
          <a:stretch>
            <a:fillRect/>
          </a:stretch>
        </p:blipFill>
        <p:spPr bwMode="auto">
          <a:xfrm>
            <a:off x="0" y="4644008"/>
            <a:ext cx="6858000" cy="4499992"/>
          </a:xfrm>
          <a:prstGeom prst="rect">
            <a:avLst/>
          </a:prstGeom>
          <a:noFill/>
        </p:spPr>
      </p:pic>
      <p:sp>
        <p:nvSpPr>
          <p:cNvPr id="8" name="Прямоугольник 7"/>
          <p:cNvSpPr/>
          <p:nvPr/>
        </p:nvSpPr>
        <p:spPr>
          <a:xfrm>
            <a:off x="548681" y="5004049"/>
            <a:ext cx="5760640" cy="4001095"/>
          </a:xfrm>
          <a:prstGeom prst="rect">
            <a:avLst/>
          </a:prstGeom>
        </p:spPr>
        <p:txBody>
          <a:bodyPr wrap="square">
            <a:spAutoFit/>
          </a:bodyPr>
          <a:lstStyle/>
          <a:p>
            <a:pPr algn="ctr"/>
            <a:r>
              <a:rPr lang="ru-RU" b="1" dirty="0" smtClean="0">
                <a:solidFill>
                  <a:srgbClr val="FF0000"/>
                </a:solidFill>
                <a:latin typeface="Times New Roman" pitchFamily="18" charset="0"/>
                <a:ea typeface="Cambria Math" pitchFamily="18" charset="0"/>
                <a:cs typeface="Times New Roman" pitchFamily="18" charset="0"/>
              </a:rPr>
              <a:t>№18  </a:t>
            </a:r>
          </a:p>
          <a:p>
            <a:r>
              <a:rPr lang="ru-RU" b="1" dirty="0" err="1" smtClean="0">
                <a:solidFill>
                  <a:srgbClr val="FF0000"/>
                </a:solidFill>
                <a:latin typeface="Times New Roman" pitchFamily="18" charset="0"/>
                <a:ea typeface="Cambria Math" pitchFamily="18" charset="0"/>
                <a:cs typeface="Times New Roman" pitchFamily="18" charset="0"/>
              </a:rPr>
              <a:t>Дидактикалық ойын</a:t>
            </a:r>
            <a:r>
              <a:rPr lang="ru-RU" b="1" dirty="0" smtClean="0">
                <a:solidFill>
                  <a:srgbClr val="FF0000"/>
                </a:solidFill>
                <a:latin typeface="Times New Roman" pitchFamily="18" charset="0"/>
                <a:ea typeface="Cambria Math" pitchFamily="18" charset="0"/>
                <a:cs typeface="Times New Roman" pitchFamily="18" charset="0"/>
              </a:rPr>
              <a:t> : </a:t>
            </a:r>
            <a:r>
              <a:rPr lang="ru-RU" b="1" dirty="0" smtClean="0">
                <a:latin typeface="Times New Roman" pitchFamily="18" charset="0"/>
                <a:cs typeface="Times New Roman" pitchFamily="18" charset="0"/>
              </a:rPr>
              <a:t>«</a:t>
            </a:r>
            <a:r>
              <a:rPr lang="ru-RU" b="1" dirty="0" err="1" smtClean="0">
                <a:latin typeface="Times New Roman" pitchFamily="18" charset="0"/>
                <a:cs typeface="Times New Roman" pitchFamily="18" charset="0"/>
              </a:rPr>
              <a:t>Кім</a:t>
            </a:r>
            <a:r>
              <a:rPr lang="ru-RU" b="1" dirty="0" smtClean="0">
                <a:latin typeface="Times New Roman" pitchFamily="18" charset="0"/>
                <a:cs typeface="Times New Roman" pitchFamily="18" charset="0"/>
              </a:rPr>
              <a:t> </a:t>
            </a:r>
            <a:r>
              <a:rPr lang="ru-RU" b="1" dirty="0" err="1" smtClean="0">
                <a:latin typeface="Times New Roman" pitchFamily="18" charset="0"/>
                <a:cs typeface="Times New Roman" pitchFamily="18" charset="0"/>
              </a:rPr>
              <a:t>тапқыр?»</a:t>
            </a:r>
            <a:endParaRPr lang="ru-RU" b="1" dirty="0" smtClean="0">
              <a:latin typeface="Times New Roman" pitchFamily="18" charset="0"/>
              <a:ea typeface="Cambria Math" pitchFamily="18" charset="0"/>
              <a:cs typeface="Times New Roman" pitchFamily="18" charset="0"/>
            </a:endParaRPr>
          </a:p>
          <a:p>
            <a:r>
              <a:rPr lang="ru-RU" b="1" dirty="0" err="1" smtClean="0">
                <a:solidFill>
                  <a:srgbClr val="FF0000"/>
                </a:solidFill>
                <a:latin typeface="Times New Roman" pitchFamily="18" charset="0"/>
                <a:ea typeface="Cambria Math" pitchFamily="18" charset="0"/>
                <a:cs typeface="Times New Roman" pitchFamily="18" charset="0"/>
              </a:rPr>
              <a:t>Мақсаты:</a:t>
            </a:r>
            <a:r>
              <a:rPr lang="ru-RU" dirty="0" err="1" smtClean="0">
                <a:latin typeface="Times New Roman" pitchFamily="18" charset="0"/>
                <a:ea typeface="Cambria Math" pitchFamily="18" charset="0"/>
                <a:cs typeface="Times New Roman" pitchFamily="18" charset="0"/>
              </a:rPr>
              <a:t> </a:t>
            </a:r>
            <a:r>
              <a:rPr lang="ru-RU" dirty="0" err="1" smtClean="0">
                <a:latin typeface="Times New Roman" pitchFamily="18" charset="0"/>
                <a:cs typeface="Times New Roman" pitchFamily="18" charset="0"/>
              </a:rPr>
              <a:t> сөздік қорын толықтыра отыра</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шапшандылыққа </a:t>
            </a:r>
            <a:r>
              <a:rPr lang="ru-RU" dirty="0" smtClean="0">
                <a:latin typeface="Times New Roman" pitchFamily="18" charset="0"/>
                <a:cs typeface="Times New Roman" pitchFamily="18" charset="0"/>
              </a:rPr>
              <a:t>баулу.</a:t>
            </a:r>
            <a:endParaRPr lang="ru-RU" dirty="0" smtClean="0">
              <a:latin typeface="Times New Roman" pitchFamily="18" charset="0"/>
              <a:ea typeface="Cambria Math" pitchFamily="18" charset="0"/>
              <a:cs typeface="Times New Roman" pitchFamily="18" charset="0"/>
            </a:endParaRPr>
          </a:p>
          <a:p>
            <a:r>
              <a:rPr lang="ru-RU" b="1" dirty="0" err="1" smtClean="0">
                <a:solidFill>
                  <a:srgbClr val="FF0000"/>
                </a:solidFill>
                <a:latin typeface="Times New Roman" pitchFamily="18" charset="0"/>
                <a:ea typeface="Cambria Math" pitchFamily="18" charset="0"/>
                <a:cs typeface="Times New Roman" pitchFamily="18" charset="0"/>
              </a:rPr>
              <a:t>Шарты</a:t>
            </a:r>
            <a:r>
              <a:rPr lang="ru-RU" b="1" dirty="0" smtClean="0">
                <a:solidFill>
                  <a:srgbClr val="FF0000"/>
                </a:solidFill>
                <a:latin typeface="Times New Roman" pitchFamily="18" charset="0"/>
                <a:ea typeface="Cambria Math" pitchFamily="18" charset="0"/>
                <a:cs typeface="Times New Roman" pitchFamily="18" charset="0"/>
              </a:rPr>
              <a:t>:</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сұрақтар қойылып балалар</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жауап</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береді</a:t>
            </a:r>
            <a:r>
              <a:rPr lang="ru-RU" dirty="0" smtClean="0">
                <a:latin typeface="Times New Roman" pitchFamily="18" charset="0"/>
                <a:cs typeface="Times New Roman" pitchFamily="18" charset="0"/>
              </a:rPr>
              <a:t>.</a:t>
            </a:r>
          </a:p>
          <a:p>
            <a:r>
              <a:rPr lang="ru-RU" dirty="0" err="1" smtClean="0">
                <a:latin typeface="Times New Roman" pitchFamily="18" charset="0"/>
                <a:cs typeface="Times New Roman" pitchFamily="18" charset="0"/>
              </a:rPr>
              <a:t>«Күзгі» деп</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нені</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айтуға болады</a:t>
            </a:r>
            <a:r>
              <a:rPr lang="ru-RU" dirty="0" smtClean="0">
                <a:latin typeface="Times New Roman" pitchFamily="18" charset="0"/>
                <a:cs typeface="Times New Roman" pitchFamily="18" charset="0"/>
              </a:rPr>
              <a:t>?</a:t>
            </a:r>
          </a:p>
          <a:p>
            <a:r>
              <a:rPr lang="ru-RU" dirty="0" err="1" smtClean="0">
                <a:latin typeface="Times New Roman" pitchFamily="18" charset="0"/>
                <a:cs typeface="Times New Roman" pitchFamily="18" charset="0"/>
              </a:rPr>
              <a:t>Күзді </a:t>
            </a:r>
            <a:r>
              <a:rPr lang="ru-RU" dirty="0" smtClean="0">
                <a:latin typeface="Times New Roman" pitchFamily="18" charset="0"/>
                <a:cs typeface="Times New Roman" pitchFamily="18" charset="0"/>
              </a:rPr>
              <a:t>неге </a:t>
            </a:r>
            <a:r>
              <a:rPr lang="ru-RU" dirty="0" err="1" smtClean="0">
                <a:latin typeface="Times New Roman" pitchFamily="18" charset="0"/>
                <a:cs typeface="Times New Roman" pitchFamily="18" charset="0"/>
              </a:rPr>
              <a:t>жомарт</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күз деп</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айтады</a:t>
            </a:r>
            <a:r>
              <a:rPr lang="ru-RU" dirty="0" smtClean="0">
                <a:latin typeface="Times New Roman" pitchFamily="18" charset="0"/>
                <a:cs typeface="Times New Roman" pitchFamily="18" charset="0"/>
              </a:rPr>
              <a:t>?</a:t>
            </a:r>
          </a:p>
          <a:p>
            <a:r>
              <a:rPr lang="ru-RU" dirty="0" err="1" smtClean="0">
                <a:latin typeface="Times New Roman" pitchFamily="18" charset="0"/>
                <a:cs typeface="Times New Roman" pitchFamily="18" charset="0"/>
              </a:rPr>
              <a:t>Күзде егістікті</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жинайды</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деп</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түсіндіріп суретін</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көрсетеді</a:t>
            </a:r>
            <a:endParaRPr lang="ru-RU" dirty="0" smtClean="0">
              <a:latin typeface="Times New Roman" pitchFamily="18" charset="0"/>
              <a:cs typeface="Times New Roman" pitchFamily="18" charset="0"/>
            </a:endParaRPr>
          </a:p>
          <a:p>
            <a:r>
              <a:rPr lang="ru-RU" dirty="0" err="1" smtClean="0">
                <a:latin typeface="Times New Roman" pitchFamily="18" charset="0"/>
                <a:cs typeface="Times New Roman" pitchFamily="18" charset="0"/>
              </a:rPr>
              <a:t>Күзде нелер</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ұшып кетеді</a:t>
            </a:r>
            <a:r>
              <a:rPr lang="ru-RU" dirty="0" smtClean="0">
                <a:latin typeface="Times New Roman" pitchFamily="18" charset="0"/>
                <a:cs typeface="Times New Roman" pitchFamily="18" charset="0"/>
              </a:rPr>
              <a:t>?</a:t>
            </a:r>
          </a:p>
          <a:p>
            <a:r>
              <a:rPr lang="ru-RU" dirty="0" err="1" smtClean="0">
                <a:latin typeface="Times New Roman" pitchFamily="18" charset="0"/>
                <a:cs typeface="Times New Roman" pitchFamily="18" charset="0"/>
              </a:rPr>
              <a:t>Күзде </a:t>
            </a:r>
            <a:r>
              <a:rPr lang="ru-RU" dirty="0" smtClean="0">
                <a:latin typeface="Times New Roman" pitchFamily="18" charset="0"/>
                <a:cs typeface="Times New Roman" pitchFamily="18" charset="0"/>
              </a:rPr>
              <a:t>неге </a:t>
            </a:r>
            <a:r>
              <a:rPr lang="ru-RU" dirty="0" err="1" smtClean="0">
                <a:latin typeface="Times New Roman" pitchFamily="18" charset="0"/>
                <a:cs typeface="Times New Roman" pitchFamily="18" charset="0"/>
              </a:rPr>
              <a:t>ағаштарда жапырақтар азаяды</a:t>
            </a:r>
            <a:r>
              <a:rPr lang="ru-RU" dirty="0" smtClean="0">
                <a:latin typeface="Times New Roman" pitchFamily="18" charset="0"/>
                <a:cs typeface="Times New Roman" pitchFamily="18" charset="0"/>
              </a:rPr>
              <a:t>?</a:t>
            </a:r>
          </a:p>
          <a:p>
            <a:r>
              <a:rPr lang="ru-RU" dirty="0" err="1" smtClean="0">
                <a:latin typeface="Times New Roman" pitchFamily="18" charset="0"/>
                <a:cs typeface="Times New Roman" pitchFamily="18" charset="0"/>
              </a:rPr>
              <a:t>Күзде </a:t>
            </a:r>
            <a:r>
              <a:rPr lang="ru-RU" dirty="0" smtClean="0">
                <a:latin typeface="Times New Roman" pitchFamily="18" charset="0"/>
                <a:cs typeface="Times New Roman" pitchFamily="18" charset="0"/>
              </a:rPr>
              <a:t>не </a:t>
            </a:r>
            <a:r>
              <a:rPr lang="ru-RU" dirty="0" err="1" smtClean="0">
                <a:latin typeface="Times New Roman" pitchFamily="18" charset="0"/>
                <a:cs typeface="Times New Roman" pitchFamily="18" charset="0"/>
              </a:rPr>
              <a:t>жиі</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болады</a:t>
            </a:r>
            <a:r>
              <a:rPr lang="ru-RU" dirty="0" smtClean="0">
                <a:latin typeface="Times New Roman" pitchFamily="18" charset="0"/>
                <a:cs typeface="Times New Roman" pitchFamily="18" charset="0"/>
              </a:rPr>
              <a:t>?</a:t>
            </a:r>
          </a:p>
          <a:p>
            <a:r>
              <a:rPr lang="ru-RU" dirty="0" err="1" smtClean="0">
                <a:latin typeface="Times New Roman" pitchFamily="18" charset="0"/>
                <a:cs typeface="Times New Roman" pitchFamily="18" charset="0"/>
              </a:rPr>
              <a:t>Күзде жие</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жауын-шашын</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болады</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деп</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суреттерді</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көрсетіп түсіндіреді</a:t>
            </a:r>
            <a:endParaRPr lang="ru-RU" dirty="0" smtClean="0">
              <a:latin typeface="Times New Roman" pitchFamily="18" charset="0"/>
              <a:cs typeface="Times New Roman" pitchFamily="18" charset="0"/>
            </a:endParaRPr>
          </a:p>
          <a:p>
            <a:endParaRPr lang="ru-RU" sz="2000" dirty="0">
              <a:latin typeface="Cambria" pitchFamily="18" charset="0"/>
              <a:ea typeface="Cambria Math" pitchFamily="18"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AutoShape 2" descr="https://ds04.infourok.ru/uploads/ex/023d/00106974-4a0342dc/hello_html_ma802cb2.png"/>
          <p:cNvSpPr>
            <a:spLocks noChangeAspect="1" noChangeArrowheads="1"/>
          </p:cNvSpPr>
          <p:nvPr/>
        </p:nvSpPr>
        <p:spPr bwMode="auto">
          <a:xfrm>
            <a:off x="155577" y="-136526"/>
            <a:ext cx="298450" cy="29845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028" name="AutoShape 4" descr="https://pickimage.ru/wp-content/uploads/images/detskie/frame/ramki8.jpg"/>
          <p:cNvSpPr>
            <a:spLocks noChangeAspect="1" noChangeArrowheads="1"/>
          </p:cNvSpPr>
          <p:nvPr/>
        </p:nvSpPr>
        <p:spPr bwMode="auto">
          <a:xfrm>
            <a:off x="155577" y="-136526"/>
            <a:ext cx="298450" cy="29845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1030" name="Picture 6" descr="C:\Users\Админ\Pictures\hello_html_ma802cb2.png"/>
          <p:cNvPicPr>
            <a:picLocks noChangeAspect="1" noChangeArrowheads="1"/>
          </p:cNvPicPr>
          <p:nvPr/>
        </p:nvPicPr>
        <p:blipFill>
          <a:blip r:embed="rId2" cstate="print"/>
          <a:srcRect l="3837" r="2879"/>
          <a:stretch>
            <a:fillRect/>
          </a:stretch>
        </p:blipFill>
        <p:spPr bwMode="auto">
          <a:xfrm>
            <a:off x="0" y="0"/>
            <a:ext cx="6858000" cy="4499992"/>
          </a:xfrm>
          <a:prstGeom prst="rect">
            <a:avLst/>
          </a:prstGeom>
          <a:noFill/>
        </p:spPr>
      </p:pic>
      <p:sp>
        <p:nvSpPr>
          <p:cNvPr id="7" name="Прямоугольник 6"/>
          <p:cNvSpPr/>
          <p:nvPr/>
        </p:nvSpPr>
        <p:spPr>
          <a:xfrm>
            <a:off x="548682" y="539552"/>
            <a:ext cx="5760640" cy="2862322"/>
          </a:xfrm>
          <a:prstGeom prst="rect">
            <a:avLst/>
          </a:prstGeom>
        </p:spPr>
        <p:txBody>
          <a:bodyPr wrap="square">
            <a:spAutoFit/>
          </a:bodyPr>
          <a:lstStyle/>
          <a:p>
            <a:pPr algn="ctr"/>
            <a:r>
              <a:rPr lang="ru-RU" sz="2000" b="1" dirty="0" smtClean="0">
                <a:solidFill>
                  <a:srgbClr val="FF0000"/>
                </a:solidFill>
                <a:latin typeface="Times New Roman" pitchFamily="18" charset="0"/>
                <a:ea typeface="Cambria Math" pitchFamily="18" charset="0"/>
                <a:cs typeface="Times New Roman" pitchFamily="18" charset="0"/>
              </a:rPr>
              <a:t>№19  </a:t>
            </a:r>
          </a:p>
          <a:p>
            <a:r>
              <a:rPr lang="ru-RU" sz="2000" b="1" dirty="0" err="1" smtClean="0">
                <a:solidFill>
                  <a:srgbClr val="FF0000"/>
                </a:solidFill>
                <a:latin typeface="Times New Roman" pitchFamily="18" charset="0"/>
                <a:ea typeface="Cambria Math" pitchFamily="18" charset="0"/>
                <a:cs typeface="Times New Roman" pitchFamily="18" charset="0"/>
              </a:rPr>
              <a:t>Дидактикалық ойын</a:t>
            </a:r>
            <a:r>
              <a:rPr lang="ru-RU" sz="2000" b="1" dirty="0" smtClean="0">
                <a:solidFill>
                  <a:srgbClr val="FF0000"/>
                </a:solidFill>
                <a:latin typeface="Times New Roman" pitchFamily="18" charset="0"/>
                <a:ea typeface="Cambria Math" pitchFamily="18" charset="0"/>
                <a:cs typeface="Times New Roman" pitchFamily="18" charset="0"/>
              </a:rPr>
              <a:t> : </a:t>
            </a:r>
            <a:r>
              <a:rPr lang="ru-RU" sz="2000" b="1" dirty="0" smtClean="0">
                <a:latin typeface="Times New Roman" pitchFamily="18" charset="0"/>
                <a:cs typeface="Times New Roman" pitchFamily="18" charset="0"/>
              </a:rPr>
              <a:t>«</a:t>
            </a:r>
            <a:r>
              <a:rPr lang="ru-RU" sz="2000" b="1" dirty="0" err="1" smtClean="0">
                <a:latin typeface="Times New Roman" pitchFamily="18" charset="0"/>
                <a:cs typeface="Times New Roman" pitchFamily="18" charset="0"/>
              </a:rPr>
              <a:t>Дауысынан</a:t>
            </a:r>
            <a:r>
              <a:rPr lang="ru-RU" sz="2000" b="1" dirty="0" smtClean="0">
                <a:latin typeface="Times New Roman" pitchFamily="18" charset="0"/>
                <a:cs typeface="Times New Roman" pitchFamily="18" charset="0"/>
              </a:rPr>
              <a:t> таны»</a:t>
            </a:r>
            <a:endParaRPr lang="ru-RU" sz="2000" b="1" dirty="0" smtClean="0">
              <a:latin typeface="Times New Roman" pitchFamily="18" charset="0"/>
              <a:ea typeface="Cambria Math" pitchFamily="18" charset="0"/>
              <a:cs typeface="Times New Roman" pitchFamily="18" charset="0"/>
            </a:endParaRPr>
          </a:p>
          <a:p>
            <a:r>
              <a:rPr lang="ru-RU" sz="2000" b="1" dirty="0" err="1" smtClean="0">
                <a:solidFill>
                  <a:srgbClr val="FF0000"/>
                </a:solidFill>
                <a:latin typeface="Times New Roman" pitchFamily="18" charset="0"/>
                <a:ea typeface="Cambria Math" pitchFamily="18" charset="0"/>
                <a:cs typeface="Times New Roman" pitchFamily="18" charset="0"/>
              </a:rPr>
              <a:t>Мақсаты:</a:t>
            </a:r>
            <a:r>
              <a:rPr lang="ru-RU" sz="2000" dirty="0" err="1" smtClean="0">
                <a:latin typeface="Times New Roman" pitchFamily="18" charset="0"/>
                <a:ea typeface="Cambria Math" pitchFamily="18" charset="0"/>
                <a:cs typeface="Times New Roman" pitchFamily="18" charset="0"/>
              </a:rPr>
              <a:t> </a:t>
            </a:r>
            <a:r>
              <a:rPr lang="ru-RU" sz="2000" dirty="0" err="1" smtClean="0">
                <a:latin typeface="Times New Roman" pitchFamily="18" charset="0"/>
                <a:cs typeface="Times New Roman" pitchFamily="18" charset="0"/>
              </a:rPr>
              <a:t> Тыңдау, есті</a:t>
            </a:r>
            <a:r>
              <a:rPr lang="ru-RU" sz="2000" dirty="0" smtClean="0">
                <a:latin typeface="Times New Roman" pitchFamily="18" charset="0"/>
                <a:cs typeface="Times New Roman" pitchFamily="18" charset="0"/>
              </a:rPr>
              <a:t> </a:t>
            </a:r>
            <a:r>
              <a:rPr lang="ru-RU" sz="2000" dirty="0" err="1" smtClean="0">
                <a:latin typeface="Times New Roman" pitchFamily="18" charset="0"/>
                <a:cs typeface="Times New Roman" pitchFamily="18" charset="0"/>
              </a:rPr>
              <a:t>қабілеттерің одан</a:t>
            </a:r>
            <a:r>
              <a:rPr lang="ru-RU" sz="2000" dirty="0" smtClean="0">
                <a:latin typeface="Times New Roman" pitchFamily="18" charset="0"/>
                <a:cs typeface="Times New Roman" pitchFamily="18" charset="0"/>
              </a:rPr>
              <a:t> ары </a:t>
            </a:r>
            <a:r>
              <a:rPr lang="ru-RU" sz="2000" dirty="0" err="1" smtClean="0">
                <a:latin typeface="Times New Roman" pitchFamily="18" charset="0"/>
                <a:cs typeface="Times New Roman" pitchFamily="18" charset="0"/>
              </a:rPr>
              <a:t>қарай жетілдіру</a:t>
            </a:r>
            <a:r>
              <a:rPr lang="ru-RU" sz="2000" dirty="0" smtClean="0">
                <a:latin typeface="Times New Roman" pitchFamily="18" charset="0"/>
                <a:cs typeface="Times New Roman" pitchFamily="18" charset="0"/>
              </a:rPr>
              <a:t>.</a:t>
            </a:r>
            <a:endParaRPr lang="ru-RU" sz="2000" dirty="0" smtClean="0">
              <a:latin typeface="Times New Roman" pitchFamily="18" charset="0"/>
              <a:ea typeface="Cambria Math" pitchFamily="18" charset="0"/>
              <a:cs typeface="Times New Roman" pitchFamily="18" charset="0"/>
            </a:endParaRPr>
          </a:p>
          <a:p>
            <a:r>
              <a:rPr lang="ru-RU" sz="2000" b="1" dirty="0" err="1" smtClean="0">
                <a:solidFill>
                  <a:srgbClr val="FF0000"/>
                </a:solidFill>
                <a:latin typeface="Times New Roman" pitchFamily="18" charset="0"/>
                <a:ea typeface="Cambria Math" pitchFamily="18" charset="0"/>
                <a:cs typeface="Times New Roman" pitchFamily="18" charset="0"/>
              </a:rPr>
              <a:t>Шарты</a:t>
            </a:r>
            <a:r>
              <a:rPr lang="ru-RU" sz="2000" b="1" dirty="0" smtClean="0">
                <a:solidFill>
                  <a:srgbClr val="FF0000"/>
                </a:solidFill>
                <a:latin typeface="Times New Roman" pitchFamily="18" charset="0"/>
                <a:ea typeface="Cambria Math" pitchFamily="18" charset="0"/>
                <a:cs typeface="Times New Roman" pitchFamily="18" charset="0"/>
              </a:rPr>
              <a:t>:</a:t>
            </a:r>
            <a:r>
              <a:rPr lang="ru-RU" sz="2000" dirty="0" smtClean="0">
                <a:latin typeface="Times New Roman" pitchFamily="18" charset="0"/>
                <a:cs typeface="Times New Roman" pitchFamily="18" charset="0"/>
              </a:rPr>
              <a:t> </a:t>
            </a:r>
            <a:r>
              <a:rPr lang="ru-RU" sz="2000" dirty="0" err="1" smtClean="0">
                <a:latin typeface="Times New Roman" pitchFamily="18" charset="0"/>
                <a:cs typeface="Times New Roman" pitchFamily="18" charset="0"/>
              </a:rPr>
              <a:t>таспа</a:t>
            </a:r>
            <a:r>
              <a:rPr lang="ru-RU" sz="2000" dirty="0" smtClean="0">
                <a:latin typeface="Times New Roman" pitchFamily="18" charset="0"/>
                <a:cs typeface="Times New Roman" pitchFamily="18" charset="0"/>
              </a:rPr>
              <a:t> </a:t>
            </a:r>
            <a:r>
              <a:rPr lang="ru-RU" sz="2000" dirty="0" err="1" smtClean="0">
                <a:latin typeface="Times New Roman" pitchFamily="18" charset="0"/>
                <a:cs typeface="Times New Roman" pitchFamily="18" charset="0"/>
              </a:rPr>
              <a:t>қосылып құстардың дауыстары</a:t>
            </a:r>
            <a:r>
              <a:rPr lang="ru-RU" sz="2000" dirty="0" smtClean="0">
                <a:latin typeface="Times New Roman" pitchFamily="18" charset="0"/>
                <a:cs typeface="Times New Roman" pitchFamily="18" charset="0"/>
              </a:rPr>
              <a:t> </a:t>
            </a:r>
            <a:r>
              <a:rPr lang="ru-RU" sz="2000" dirty="0" err="1" smtClean="0">
                <a:latin typeface="Times New Roman" pitchFamily="18" charset="0"/>
                <a:cs typeface="Times New Roman" pitchFamily="18" charset="0"/>
              </a:rPr>
              <a:t>кезек-кезек</a:t>
            </a:r>
            <a:r>
              <a:rPr lang="ru-RU" sz="2000" dirty="0" smtClean="0">
                <a:latin typeface="Times New Roman" pitchFamily="18" charset="0"/>
                <a:cs typeface="Times New Roman" pitchFamily="18" charset="0"/>
              </a:rPr>
              <a:t> </a:t>
            </a:r>
            <a:r>
              <a:rPr lang="ru-RU" sz="2000" dirty="0" err="1" smtClean="0">
                <a:latin typeface="Times New Roman" pitchFamily="18" charset="0"/>
                <a:cs typeface="Times New Roman" pitchFamily="18" charset="0"/>
              </a:rPr>
              <a:t>қойылады.</a:t>
            </a:r>
            <a:r>
              <a:rPr lang="ru-RU" sz="2000" dirty="0" smtClean="0">
                <a:latin typeface="Times New Roman" pitchFamily="18" charset="0"/>
                <a:cs typeface="Times New Roman" pitchFamily="18" charset="0"/>
              </a:rPr>
              <a:t> </a:t>
            </a:r>
            <a:r>
              <a:rPr lang="ru-RU" sz="2000" dirty="0" err="1" smtClean="0">
                <a:latin typeface="Times New Roman" pitchFamily="18" charset="0"/>
                <a:cs typeface="Times New Roman" pitchFamily="18" charset="0"/>
              </a:rPr>
              <a:t>Балалар</a:t>
            </a:r>
            <a:r>
              <a:rPr lang="ru-RU" sz="2000" dirty="0" smtClean="0">
                <a:latin typeface="Times New Roman" pitchFamily="18" charset="0"/>
                <a:cs typeface="Times New Roman" pitchFamily="18" charset="0"/>
              </a:rPr>
              <a:t> </a:t>
            </a:r>
            <a:r>
              <a:rPr lang="ru-RU" sz="2000" dirty="0" err="1" smtClean="0">
                <a:latin typeface="Times New Roman" pitchFamily="18" charset="0"/>
                <a:cs typeface="Times New Roman" pitchFamily="18" charset="0"/>
              </a:rPr>
              <a:t>таныс</a:t>
            </a:r>
            <a:r>
              <a:rPr lang="ru-RU" sz="2000" dirty="0" smtClean="0">
                <a:latin typeface="Times New Roman" pitchFamily="18" charset="0"/>
                <a:cs typeface="Times New Roman" pitchFamily="18" charset="0"/>
              </a:rPr>
              <a:t> </a:t>
            </a:r>
            <a:r>
              <a:rPr lang="ru-RU" sz="2000" dirty="0" err="1" smtClean="0">
                <a:latin typeface="Times New Roman" pitchFamily="18" charset="0"/>
                <a:cs typeface="Times New Roman" pitchFamily="18" charset="0"/>
              </a:rPr>
              <a:t>құстарды естеріне</a:t>
            </a:r>
            <a:r>
              <a:rPr lang="ru-RU" sz="2000" dirty="0" smtClean="0">
                <a:latin typeface="Times New Roman" pitchFamily="18" charset="0"/>
                <a:cs typeface="Times New Roman" pitchFamily="18" charset="0"/>
              </a:rPr>
              <a:t> </a:t>
            </a:r>
            <a:r>
              <a:rPr lang="ru-RU" sz="2000" dirty="0" err="1" smtClean="0">
                <a:latin typeface="Times New Roman" pitchFamily="18" charset="0"/>
                <a:cs typeface="Times New Roman" pitchFamily="18" charset="0"/>
              </a:rPr>
              <a:t>түсіріп, атауын</a:t>
            </a:r>
            <a:r>
              <a:rPr lang="ru-RU" sz="2000" dirty="0" smtClean="0">
                <a:latin typeface="Times New Roman" pitchFamily="18" charset="0"/>
                <a:cs typeface="Times New Roman" pitchFamily="18" charset="0"/>
              </a:rPr>
              <a:t> </a:t>
            </a:r>
            <a:r>
              <a:rPr lang="ru-RU" sz="2000" dirty="0" err="1" smtClean="0">
                <a:latin typeface="Times New Roman" pitchFamily="18" charset="0"/>
                <a:cs typeface="Times New Roman" pitchFamily="18" charset="0"/>
              </a:rPr>
              <a:t>айтып</a:t>
            </a:r>
            <a:r>
              <a:rPr lang="ru-RU" sz="2000" dirty="0" smtClean="0">
                <a:latin typeface="Times New Roman" pitchFamily="18" charset="0"/>
                <a:cs typeface="Times New Roman" pitchFamily="18" charset="0"/>
              </a:rPr>
              <a:t> беру </a:t>
            </a:r>
            <a:r>
              <a:rPr lang="ru-RU" sz="2000" dirty="0" err="1" smtClean="0">
                <a:latin typeface="Times New Roman" pitchFamily="18" charset="0"/>
                <a:cs typeface="Times New Roman" pitchFamily="18" charset="0"/>
              </a:rPr>
              <a:t>керек</a:t>
            </a:r>
            <a:r>
              <a:rPr lang="ru-RU" sz="2000" dirty="0" smtClean="0">
                <a:latin typeface="Times New Roman" pitchFamily="18" charset="0"/>
                <a:cs typeface="Times New Roman" pitchFamily="18" charset="0"/>
              </a:rPr>
              <a:t>. </a:t>
            </a:r>
            <a:r>
              <a:rPr lang="ru-RU" sz="2000" dirty="0" err="1" smtClean="0">
                <a:latin typeface="Times New Roman" pitchFamily="18" charset="0"/>
                <a:cs typeface="Times New Roman" pitchFamily="18" charset="0"/>
              </a:rPr>
              <a:t>Тәрбиеші дұрыс табылған құстын суретін</a:t>
            </a:r>
            <a:r>
              <a:rPr lang="ru-RU" sz="2000" dirty="0" smtClean="0">
                <a:latin typeface="Times New Roman" pitchFamily="18" charset="0"/>
                <a:cs typeface="Times New Roman" pitchFamily="18" charset="0"/>
              </a:rPr>
              <a:t> </a:t>
            </a:r>
            <a:r>
              <a:rPr lang="ru-RU" sz="2000" dirty="0" err="1" smtClean="0">
                <a:latin typeface="Times New Roman" pitchFamily="18" charset="0"/>
                <a:cs typeface="Times New Roman" pitchFamily="18" charset="0"/>
              </a:rPr>
              <a:t>тақтаға қояды.</a:t>
            </a:r>
            <a:endParaRPr lang="ru-RU" sz="2000" dirty="0">
              <a:latin typeface="Times New Roman" pitchFamily="18" charset="0"/>
              <a:ea typeface="Cambria Math" pitchFamily="18" charset="0"/>
              <a:cs typeface="Times New Roman" pitchFamily="18" charset="0"/>
            </a:endParaRPr>
          </a:p>
        </p:txBody>
      </p:sp>
      <p:pic>
        <p:nvPicPr>
          <p:cNvPr id="6" name="Picture 6" descr="C:\Users\Админ\Pictures\hello_html_ma802cb2.png"/>
          <p:cNvPicPr>
            <a:picLocks noChangeAspect="1" noChangeArrowheads="1"/>
          </p:cNvPicPr>
          <p:nvPr/>
        </p:nvPicPr>
        <p:blipFill>
          <a:blip r:embed="rId2" cstate="print"/>
          <a:srcRect l="3837" r="2879"/>
          <a:stretch>
            <a:fillRect/>
          </a:stretch>
        </p:blipFill>
        <p:spPr bwMode="auto">
          <a:xfrm>
            <a:off x="0" y="4644008"/>
            <a:ext cx="6858000" cy="4499992"/>
          </a:xfrm>
          <a:prstGeom prst="rect">
            <a:avLst/>
          </a:prstGeom>
          <a:noFill/>
        </p:spPr>
      </p:pic>
      <p:sp>
        <p:nvSpPr>
          <p:cNvPr id="8" name="Прямоугольник 7"/>
          <p:cNvSpPr/>
          <p:nvPr/>
        </p:nvSpPr>
        <p:spPr>
          <a:xfrm>
            <a:off x="548681" y="5292080"/>
            <a:ext cx="5760640" cy="2246769"/>
          </a:xfrm>
          <a:prstGeom prst="rect">
            <a:avLst/>
          </a:prstGeom>
        </p:spPr>
        <p:txBody>
          <a:bodyPr wrap="square">
            <a:spAutoFit/>
          </a:bodyPr>
          <a:lstStyle/>
          <a:p>
            <a:pPr algn="ctr"/>
            <a:r>
              <a:rPr lang="ru-RU" sz="2000" b="1" dirty="0" smtClean="0">
                <a:solidFill>
                  <a:srgbClr val="FF0000"/>
                </a:solidFill>
                <a:latin typeface="Times New Roman" pitchFamily="18" charset="0"/>
                <a:ea typeface="Cambria Math" pitchFamily="18" charset="0"/>
                <a:cs typeface="Times New Roman" pitchFamily="18" charset="0"/>
              </a:rPr>
              <a:t>№20  </a:t>
            </a:r>
          </a:p>
          <a:p>
            <a:r>
              <a:rPr lang="ru-RU" sz="2000" b="1" dirty="0" err="1" smtClean="0">
                <a:solidFill>
                  <a:srgbClr val="FF0000"/>
                </a:solidFill>
                <a:latin typeface="Times New Roman" pitchFamily="18" charset="0"/>
                <a:ea typeface="Cambria Math" pitchFamily="18" charset="0"/>
                <a:cs typeface="Times New Roman" pitchFamily="18" charset="0"/>
              </a:rPr>
              <a:t>Дидактикалық ойын</a:t>
            </a:r>
            <a:r>
              <a:rPr lang="ru-RU" sz="2000" b="1" dirty="0" smtClean="0">
                <a:solidFill>
                  <a:srgbClr val="FF0000"/>
                </a:solidFill>
                <a:latin typeface="Times New Roman" pitchFamily="18" charset="0"/>
                <a:ea typeface="Cambria Math" pitchFamily="18" charset="0"/>
                <a:cs typeface="Times New Roman" pitchFamily="18" charset="0"/>
              </a:rPr>
              <a:t> : </a:t>
            </a:r>
            <a:r>
              <a:rPr lang="ru-RU" sz="2000" b="1" dirty="0" err="1" smtClean="0">
                <a:latin typeface="Times New Roman" pitchFamily="18" charset="0"/>
                <a:cs typeface="Times New Roman" pitchFamily="18" charset="0"/>
              </a:rPr>
              <a:t>«Шатаспақ»</a:t>
            </a:r>
            <a:endParaRPr lang="ru-RU" sz="2000" b="1" dirty="0" smtClean="0">
              <a:latin typeface="Times New Roman" pitchFamily="18" charset="0"/>
              <a:ea typeface="Cambria Math" pitchFamily="18" charset="0"/>
              <a:cs typeface="Times New Roman" pitchFamily="18" charset="0"/>
            </a:endParaRPr>
          </a:p>
          <a:p>
            <a:r>
              <a:rPr lang="ru-RU" sz="2000" b="1" dirty="0" err="1" smtClean="0">
                <a:solidFill>
                  <a:srgbClr val="FF0000"/>
                </a:solidFill>
                <a:latin typeface="Times New Roman" pitchFamily="18" charset="0"/>
                <a:ea typeface="Cambria Math" pitchFamily="18" charset="0"/>
                <a:cs typeface="Times New Roman" pitchFamily="18" charset="0"/>
              </a:rPr>
              <a:t>Мақсаты:</a:t>
            </a:r>
            <a:r>
              <a:rPr lang="ru-RU" sz="2000" dirty="0" err="1" smtClean="0">
                <a:latin typeface="Times New Roman" pitchFamily="18" charset="0"/>
                <a:ea typeface="Cambria Math" pitchFamily="18" charset="0"/>
                <a:cs typeface="Times New Roman" pitchFamily="18" charset="0"/>
              </a:rPr>
              <a:t> </a:t>
            </a:r>
            <a:r>
              <a:rPr lang="ru-RU" sz="2000" dirty="0" err="1" smtClean="0">
                <a:latin typeface="Times New Roman" pitchFamily="18" charset="0"/>
                <a:cs typeface="Times New Roman" pitchFamily="18" charset="0"/>
              </a:rPr>
              <a:t> Сурет</a:t>
            </a:r>
            <a:r>
              <a:rPr lang="ru-RU" sz="2000" dirty="0" smtClean="0">
                <a:latin typeface="Times New Roman" pitchFamily="18" charset="0"/>
                <a:cs typeface="Times New Roman" pitchFamily="18" charset="0"/>
              </a:rPr>
              <a:t> </a:t>
            </a:r>
            <a:r>
              <a:rPr lang="ru-RU" sz="2000" dirty="0" err="1" smtClean="0">
                <a:latin typeface="Times New Roman" pitchFamily="18" charset="0"/>
                <a:cs typeface="Times New Roman" pitchFamily="18" charset="0"/>
              </a:rPr>
              <a:t>бойынша</a:t>
            </a:r>
            <a:r>
              <a:rPr lang="ru-RU" sz="2000" dirty="0" smtClean="0">
                <a:latin typeface="Times New Roman" pitchFamily="18" charset="0"/>
                <a:cs typeface="Times New Roman" pitchFamily="18" charset="0"/>
              </a:rPr>
              <a:t>  </a:t>
            </a:r>
            <a:r>
              <a:rPr lang="ru-RU" sz="2000" dirty="0" err="1" smtClean="0">
                <a:latin typeface="Times New Roman" pitchFamily="18" charset="0"/>
                <a:cs typeface="Times New Roman" pitchFamily="18" charset="0"/>
              </a:rPr>
              <a:t>жануарлардың басын</a:t>
            </a:r>
            <a:r>
              <a:rPr lang="ru-RU" sz="2000" dirty="0" smtClean="0">
                <a:latin typeface="Times New Roman" pitchFamily="18" charset="0"/>
                <a:cs typeface="Times New Roman" pitchFamily="18" charset="0"/>
              </a:rPr>
              <a:t> </a:t>
            </a:r>
            <a:r>
              <a:rPr lang="ru-RU" sz="2000" dirty="0" err="1" smtClean="0">
                <a:latin typeface="Times New Roman" pitchFamily="18" charset="0"/>
                <a:cs typeface="Times New Roman" pitchFamily="18" charset="0"/>
              </a:rPr>
              <a:t>орналастыру</a:t>
            </a:r>
            <a:r>
              <a:rPr lang="ru-RU" sz="2000" dirty="0" smtClean="0">
                <a:latin typeface="Times New Roman" pitchFamily="18" charset="0"/>
                <a:cs typeface="Times New Roman" pitchFamily="18" charset="0"/>
              </a:rPr>
              <a:t> ,</a:t>
            </a:r>
            <a:r>
              <a:rPr lang="ru-RU" sz="2000" dirty="0" err="1" smtClean="0">
                <a:latin typeface="Times New Roman" pitchFamily="18" charset="0"/>
                <a:cs typeface="Times New Roman" pitchFamily="18" charset="0"/>
              </a:rPr>
              <a:t>ойлау</a:t>
            </a:r>
            <a:r>
              <a:rPr lang="ru-RU" sz="2000" dirty="0" smtClean="0">
                <a:latin typeface="Times New Roman" pitchFamily="18" charset="0"/>
                <a:cs typeface="Times New Roman" pitchFamily="18" charset="0"/>
              </a:rPr>
              <a:t> </a:t>
            </a:r>
            <a:r>
              <a:rPr lang="ru-RU" sz="2000" dirty="0" err="1" smtClean="0">
                <a:latin typeface="Times New Roman" pitchFamily="18" charset="0"/>
                <a:cs typeface="Times New Roman" pitchFamily="18" charset="0"/>
              </a:rPr>
              <a:t>қабілеттерің дамыту</a:t>
            </a:r>
            <a:r>
              <a:rPr lang="ru-RU" sz="2000" dirty="0" smtClean="0">
                <a:latin typeface="Times New Roman" pitchFamily="18" charset="0"/>
                <a:cs typeface="Times New Roman" pitchFamily="18" charset="0"/>
              </a:rPr>
              <a:t>.</a:t>
            </a:r>
            <a:endParaRPr lang="ru-RU" sz="2000" dirty="0" smtClean="0">
              <a:latin typeface="Times New Roman" pitchFamily="18" charset="0"/>
              <a:ea typeface="Cambria Math" pitchFamily="18" charset="0"/>
              <a:cs typeface="Times New Roman" pitchFamily="18" charset="0"/>
            </a:endParaRPr>
          </a:p>
          <a:p>
            <a:r>
              <a:rPr lang="ru-RU" sz="2000" b="1" dirty="0" err="1" smtClean="0">
                <a:solidFill>
                  <a:srgbClr val="FF0000"/>
                </a:solidFill>
                <a:latin typeface="Times New Roman" pitchFamily="18" charset="0"/>
                <a:ea typeface="Cambria Math" pitchFamily="18" charset="0"/>
                <a:cs typeface="Times New Roman" pitchFamily="18" charset="0"/>
              </a:rPr>
              <a:t>Шарты</a:t>
            </a:r>
            <a:r>
              <a:rPr lang="ru-RU" sz="2000" b="1" dirty="0" smtClean="0">
                <a:solidFill>
                  <a:srgbClr val="FF0000"/>
                </a:solidFill>
                <a:latin typeface="Times New Roman" pitchFamily="18" charset="0"/>
                <a:ea typeface="Cambria Math" pitchFamily="18" charset="0"/>
                <a:cs typeface="Times New Roman" pitchFamily="18" charset="0"/>
              </a:rPr>
              <a:t>:</a:t>
            </a:r>
            <a:r>
              <a:rPr lang="ru-RU" sz="2000" dirty="0" smtClean="0">
                <a:latin typeface="Times New Roman" pitchFamily="18" charset="0"/>
                <a:cs typeface="Times New Roman" pitchFamily="18" charset="0"/>
              </a:rPr>
              <a:t> -</a:t>
            </a:r>
            <a:r>
              <a:rPr lang="ru-RU" sz="2000" dirty="0" err="1" smtClean="0">
                <a:latin typeface="Times New Roman" pitchFamily="18" charset="0"/>
                <a:cs typeface="Times New Roman" pitchFamily="18" charset="0"/>
              </a:rPr>
              <a:t>Мынау</a:t>
            </a:r>
            <a:r>
              <a:rPr lang="ru-RU" sz="2000" dirty="0" smtClean="0">
                <a:latin typeface="Times New Roman" pitchFamily="18" charset="0"/>
                <a:cs typeface="Times New Roman" pitchFamily="18" charset="0"/>
              </a:rPr>
              <a:t> </a:t>
            </a:r>
            <a:r>
              <a:rPr lang="ru-RU" sz="2000" dirty="0" err="1" smtClean="0">
                <a:latin typeface="Times New Roman" pitchFamily="18" charset="0"/>
                <a:cs typeface="Times New Roman" pitchFamily="18" charset="0"/>
              </a:rPr>
              <a:t>ненің </a:t>
            </a:r>
            <a:r>
              <a:rPr lang="ru-RU" sz="2000" dirty="0" smtClean="0">
                <a:latin typeface="Times New Roman" pitchFamily="18" charset="0"/>
                <a:cs typeface="Times New Roman" pitchFamily="18" charset="0"/>
              </a:rPr>
              <a:t>басы?</a:t>
            </a:r>
          </a:p>
          <a:p>
            <a:r>
              <a:rPr lang="kk-KZ" sz="2000" dirty="0" smtClean="0">
                <a:latin typeface="Times New Roman" pitchFamily="18" charset="0"/>
                <a:ea typeface="Cambria Math" pitchFamily="18" charset="0"/>
                <a:cs typeface="Times New Roman" pitchFamily="18" charset="0"/>
              </a:rPr>
              <a:t>Берілген суреттегі жануарлардың басын тауып орналастыру керек</a:t>
            </a:r>
            <a:endParaRPr lang="ru-RU" sz="2000" dirty="0">
              <a:latin typeface="Times New Roman" pitchFamily="18" charset="0"/>
              <a:ea typeface="Cambria Math" pitchFamily="18" charset="0"/>
              <a:cs typeface="Times New Roman" pitchFamily="18"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C:\Users\Админ\Pictures\hello_html_ma802cb2.png"/>
          <p:cNvPicPr>
            <a:picLocks noChangeAspect="1" noChangeArrowheads="1"/>
          </p:cNvPicPr>
          <p:nvPr/>
        </p:nvPicPr>
        <p:blipFill>
          <a:blip r:embed="rId2" cstate="print"/>
          <a:srcRect l="3837" r="2879"/>
          <a:stretch>
            <a:fillRect/>
          </a:stretch>
        </p:blipFill>
        <p:spPr bwMode="auto">
          <a:xfrm>
            <a:off x="0" y="0"/>
            <a:ext cx="6858000" cy="9144000"/>
          </a:xfrm>
          <a:prstGeom prst="rect">
            <a:avLst/>
          </a:prstGeom>
          <a:noFill/>
        </p:spPr>
      </p:pic>
      <p:pic>
        <p:nvPicPr>
          <p:cNvPr id="29698" name="Picture 2" descr="https://ds04.infourok.ru/uploads/ex/0ca2/0018b139-a309aadf/img10.jpg"/>
          <p:cNvPicPr>
            <a:picLocks noChangeAspect="1" noChangeArrowheads="1"/>
          </p:cNvPicPr>
          <p:nvPr/>
        </p:nvPicPr>
        <p:blipFill>
          <a:blip r:embed="rId3" cstate="print"/>
          <a:srcRect l="3986" t="13577" r="56031" b="16831"/>
          <a:stretch>
            <a:fillRect/>
          </a:stretch>
        </p:blipFill>
        <p:spPr bwMode="auto">
          <a:xfrm>
            <a:off x="332656" y="755576"/>
            <a:ext cx="3096344" cy="3816424"/>
          </a:xfrm>
          <a:prstGeom prst="rect">
            <a:avLst/>
          </a:prstGeom>
          <a:noFill/>
        </p:spPr>
      </p:pic>
      <p:sp>
        <p:nvSpPr>
          <p:cNvPr id="5" name="Прямоугольник 4"/>
          <p:cNvSpPr/>
          <p:nvPr/>
        </p:nvSpPr>
        <p:spPr>
          <a:xfrm>
            <a:off x="3140969" y="395536"/>
            <a:ext cx="595036" cy="369332"/>
          </a:xfrm>
          <a:prstGeom prst="rect">
            <a:avLst/>
          </a:prstGeom>
        </p:spPr>
        <p:txBody>
          <a:bodyPr wrap="none">
            <a:spAutoFit/>
          </a:bodyPr>
          <a:lstStyle/>
          <a:p>
            <a:pPr algn="ctr"/>
            <a:r>
              <a:rPr lang="kk-KZ" b="1" dirty="0" smtClean="0">
                <a:latin typeface="Cambria Math" pitchFamily="18" charset="0"/>
                <a:ea typeface="Cambria Math" pitchFamily="18" charset="0"/>
              </a:rPr>
              <a:t>№ 1</a:t>
            </a:r>
          </a:p>
        </p:txBody>
      </p:sp>
      <p:pic>
        <p:nvPicPr>
          <p:cNvPr id="6" name="Picture 4" descr="https://placepic.ru/wp-content/uploads/2018/06/hello_html_32b840c8-768x1054.jpg"/>
          <p:cNvPicPr>
            <a:picLocks noChangeAspect="1" noChangeArrowheads="1"/>
          </p:cNvPicPr>
          <p:nvPr/>
        </p:nvPicPr>
        <p:blipFill>
          <a:blip r:embed="rId4" cstate="print"/>
          <a:srcRect l="4768" t="3474" r="6239" b="2732"/>
          <a:stretch>
            <a:fillRect/>
          </a:stretch>
        </p:blipFill>
        <p:spPr bwMode="auto">
          <a:xfrm>
            <a:off x="3429000" y="755576"/>
            <a:ext cx="3024336" cy="3816424"/>
          </a:xfrm>
          <a:prstGeom prst="rect">
            <a:avLst/>
          </a:prstGeom>
          <a:noFill/>
        </p:spPr>
      </p:pic>
      <p:pic>
        <p:nvPicPr>
          <p:cNvPr id="29702" name="Picture 6" descr="http://xn--90abfbbceusoncq3a9exe.xn--p1ai/upload/000/u1/027/6b9f4c07.png"/>
          <p:cNvPicPr>
            <a:picLocks noChangeAspect="1" noChangeArrowheads="1"/>
          </p:cNvPicPr>
          <p:nvPr/>
        </p:nvPicPr>
        <p:blipFill>
          <a:blip r:embed="rId5" cstate="print"/>
          <a:srcRect l="17426" r="8882" b="5769"/>
          <a:stretch>
            <a:fillRect/>
          </a:stretch>
        </p:blipFill>
        <p:spPr bwMode="auto">
          <a:xfrm>
            <a:off x="404664" y="4644008"/>
            <a:ext cx="3024336" cy="3816424"/>
          </a:xfrm>
          <a:prstGeom prst="rect">
            <a:avLst/>
          </a:prstGeom>
          <a:noFill/>
        </p:spPr>
      </p:pic>
      <p:pic>
        <p:nvPicPr>
          <p:cNvPr id="29704" name="Picture 8" descr="https://ds05.infourok.ru/uploads/ex/0e9b/000fed1a-6be6dffb/img17.jpg"/>
          <p:cNvPicPr>
            <a:picLocks noChangeAspect="1" noChangeArrowheads="1"/>
          </p:cNvPicPr>
          <p:nvPr/>
        </p:nvPicPr>
        <p:blipFill>
          <a:blip r:embed="rId6" cstate="print"/>
          <a:srcRect/>
          <a:stretch>
            <a:fillRect/>
          </a:stretch>
        </p:blipFill>
        <p:spPr bwMode="auto">
          <a:xfrm>
            <a:off x="3429002" y="4716016"/>
            <a:ext cx="3024337" cy="3816424"/>
          </a:xfrm>
          <a:prstGeom prst="rect">
            <a:avLst/>
          </a:prstGeom>
          <a:noFill/>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C:\Users\Админ\Pictures\hello_html_ma802cb2.png"/>
          <p:cNvPicPr>
            <a:picLocks noChangeAspect="1" noChangeArrowheads="1"/>
          </p:cNvPicPr>
          <p:nvPr/>
        </p:nvPicPr>
        <p:blipFill>
          <a:blip r:embed="rId2" cstate="print"/>
          <a:srcRect l="3837" r="2879"/>
          <a:stretch>
            <a:fillRect/>
          </a:stretch>
        </p:blipFill>
        <p:spPr bwMode="auto">
          <a:xfrm>
            <a:off x="0" y="0"/>
            <a:ext cx="6858000" cy="9144000"/>
          </a:xfrm>
          <a:prstGeom prst="rect">
            <a:avLst/>
          </a:prstGeom>
          <a:noFill/>
        </p:spPr>
      </p:pic>
      <p:sp>
        <p:nvSpPr>
          <p:cNvPr id="28674" name="AutoShape 2" descr="https://static3.bigstockphoto.com/1/5/5/large1500/55162085.jpg"/>
          <p:cNvSpPr>
            <a:spLocks noChangeAspect="1" noChangeArrowheads="1"/>
          </p:cNvSpPr>
          <p:nvPr/>
        </p:nvSpPr>
        <p:spPr bwMode="auto">
          <a:xfrm>
            <a:off x="155575" y="-144461"/>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28678" name="Picture 6" descr="https://ds04.infourok.ru/uploads/ex/1056/00004aed-be06c005/hello_html_m1a8cf4ad.jpg"/>
          <p:cNvPicPr>
            <a:picLocks noChangeAspect="1" noChangeArrowheads="1"/>
          </p:cNvPicPr>
          <p:nvPr/>
        </p:nvPicPr>
        <p:blipFill>
          <a:blip r:embed="rId3" cstate="print"/>
          <a:srcRect/>
          <a:stretch>
            <a:fillRect/>
          </a:stretch>
        </p:blipFill>
        <p:spPr bwMode="auto">
          <a:xfrm>
            <a:off x="404664" y="683568"/>
            <a:ext cx="3024336" cy="3816424"/>
          </a:xfrm>
          <a:prstGeom prst="rect">
            <a:avLst/>
          </a:prstGeom>
          <a:noFill/>
        </p:spPr>
      </p:pic>
      <p:pic>
        <p:nvPicPr>
          <p:cNvPr id="6" name="Picture 6" descr="https://ds04.infourok.ru/uploads/ex/1056/00004aed-be06c005/hello_html_m1a8cf4ad.jpg"/>
          <p:cNvPicPr>
            <a:picLocks noChangeAspect="1" noChangeArrowheads="1"/>
          </p:cNvPicPr>
          <p:nvPr/>
        </p:nvPicPr>
        <p:blipFill>
          <a:blip r:embed="rId4" cstate="print"/>
          <a:srcRect l="3534" t="88770" r="88982" b="1818"/>
          <a:stretch>
            <a:fillRect/>
          </a:stretch>
        </p:blipFill>
        <p:spPr bwMode="auto">
          <a:xfrm>
            <a:off x="476674" y="3779912"/>
            <a:ext cx="504056" cy="616069"/>
          </a:xfrm>
          <a:prstGeom prst="rect">
            <a:avLst/>
          </a:prstGeom>
          <a:noFill/>
        </p:spPr>
      </p:pic>
      <p:pic>
        <p:nvPicPr>
          <p:cNvPr id="28680" name="Picture 8" descr="C:\Users\Админ\Desktop\2mhGYzIbphU.jpg"/>
          <p:cNvPicPr>
            <a:picLocks noChangeAspect="1" noChangeArrowheads="1"/>
          </p:cNvPicPr>
          <p:nvPr/>
        </p:nvPicPr>
        <p:blipFill>
          <a:blip r:embed="rId5" cstate="print"/>
          <a:srcRect/>
          <a:stretch>
            <a:fillRect/>
          </a:stretch>
        </p:blipFill>
        <p:spPr bwMode="auto">
          <a:xfrm>
            <a:off x="3429000" y="683568"/>
            <a:ext cx="3024336" cy="3888432"/>
          </a:xfrm>
          <a:prstGeom prst="rect">
            <a:avLst/>
          </a:prstGeom>
          <a:noFill/>
        </p:spPr>
      </p:pic>
      <p:pic>
        <p:nvPicPr>
          <p:cNvPr id="28681" name="Picture 9" descr="C:\Users\Админ\Desktop\a-girl-playing-with-birds-vector-1201302.jpg"/>
          <p:cNvPicPr>
            <a:picLocks noChangeAspect="1" noChangeArrowheads="1"/>
          </p:cNvPicPr>
          <p:nvPr/>
        </p:nvPicPr>
        <p:blipFill>
          <a:blip r:embed="rId6" cstate="print"/>
          <a:srcRect b="9001"/>
          <a:stretch>
            <a:fillRect/>
          </a:stretch>
        </p:blipFill>
        <p:spPr bwMode="auto">
          <a:xfrm>
            <a:off x="3501009" y="4499992"/>
            <a:ext cx="2952328" cy="3960440"/>
          </a:xfrm>
          <a:prstGeom prst="rect">
            <a:avLst/>
          </a:prstGeom>
          <a:noFill/>
        </p:spPr>
      </p:pic>
      <p:pic>
        <p:nvPicPr>
          <p:cNvPr id="28683" name="Picture 11" descr="https://detivsadu.ru/wp-content/uploads/2020/04/deti-kormyat-ptiz.jpg"/>
          <p:cNvPicPr>
            <a:picLocks noChangeAspect="1" noChangeArrowheads="1"/>
          </p:cNvPicPr>
          <p:nvPr/>
        </p:nvPicPr>
        <p:blipFill>
          <a:blip r:embed="rId7" cstate="print"/>
          <a:srcRect l="4762" t="5000" r="11905" b="8333"/>
          <a:stretch>
            <a:fillRect/>
          </a:stretch>
        </p:blipFill>
        <p:spPr bwMode="auto">
          <a:xfrm>
            <a:off x="332656" y="4572000"/>
            <a:ext cx="3096344" cy="3960440"/>
          </a:xfrm>
          <a:prstGeom prst="rect">
            <a:avLst/>
          </a:prstGeom>
          <a:noFill/>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C:\Users\Админ\Pictures\hello_html_ma802cb2.png"/>
          <p:cNvPicPr>
            <a:picLocks noChangeAspect="1" noChangeArrowheads="1"/>
          </p:cNvPicPr>
          <p:nvPr/>
        </p:nvPicPr>
        <p:blipFill>
          <a:blip r:embed="rId3" cstate="print"/>
          <a:srcRect l="3837" r="2879"/>
          <a:stretch>
            <a:fillRect/>
          </a:stretch>
        </p:blipFill>
        <p:spPr bwMode="auto">
          <a:xfrm>
            <a:off x="0" y="0"/>
            <a:ext cx="6858000" cy="9144000"/>
          </a:xfrm>
          <a:prstGeom prst="rect">
            <a:avLst/>
          </a:prstGeom>
          <a:noFill/>
        </p:spPr>
      </p:pic>
      <p:sp>
        <p:nvSpPr>
          <p:cNvPr id="3" name="Прямоугольник 2"/>
          <p:cNvSpPr/>
          <p:nvPr/>
        </p:nvSpPr>
        <p:spPr>
          <a:xfrm>
            <a:off x="3140969" y="467544"/>
            <a:ext cx="595036" cy="369332"/>
          </a:xfrm>
          <a:prstGeom prst="rect">
            <a:avLst/>
          </a:prstGeom>
        </p:spPr>
        <p:txBody>
          <a:bodyPr wrap="none">
            <a:spAutoFit/>
          </a:bodyPr>
          <a:lstStyle/>
          <a:p>
            <a:pPr algn="ctr"/>
            <a:r>
              <a:rPr lang="kk-KZ" b="1" dirty="0" smtClean="0">
                <a:latin typeface="Cambria Math" pitchFamily="18" charset="0"/>
                <a:ea typeface="Cambria Math" pitchFamily="18" charset="0"/>
              </a:rPr>
              <a:t>№ 2</a:t>
            </a:r>
          </a:p>
        </p:txBody>
      </p:sp>
      <p:pic>
        <p:nvPicPr>
          <p:cNvPr id="1026" name="Picture 2" descr="https://klike.net/uploads/posts/2020-03/1583831365_16.jpg"/>
          <p:cNvPicPr>
            <a:picLocks noChangeAspect="1" noChangeArrowheads="1"/>
          </p:cNvPicPr>
          <p:nvPr/>
        </p:nvPicPr>
        <p:blipFill>
          <a:blip r:embed="rId4" cstate="print"/>
          <a:srcRect l="76341" t="41448" b="31520"/>
          <a:stretch>
            <a:fillRect/>
          </a:stretch>
        </p:blipFill>
        <p:spPr bwMode="auto">
          <a:xfrm>
            <a:off x="8685586" y="3635896"/>
            <a:ext cx="1405949" cy="1080120"/>
          </a:xfrm>
          <a:prstGeom prst="rect">
            <a:avLst/>
          </a:prstGeom>
          <a:noFill/>
        </p:spPr>
      </p:pic>
      <p:pic>
        <p:nvPicPr>
          <p:cNvPr id="5" name="Picture 2" descr="https://klike.net/uploads/posts/2020-03/1583831365_16.jpg"/>
          <p:cNvPicPr>
            <a:picLocks noChangeAspect="1" noChangeArrowheads="1"/>
          </p:cNvPicPr>
          <p:nvPr/>
        </p:nvPicPr>
        <p:blipFill>
          <a:blip r:embed="rId4" cstate="print"/>
          <a:srcRect l="3635" r="54201" b="65760"/>
          <a:stretch>
            <a:fillRect/>
          </a:stretch>
        </p:blipFill>
        <p:spPr bwMode="auto">
          <a:xfrm>
            <a:off x="692698" y="971600"/>
            <a:ext cx="5472608" cy="1944216"/>
          </a:xfrm>
          <a:prstGeom prst="rect">
            <a:avLst/>
          </a:prstGeom>
          <a:noFill/>
        </p:spPr>
      </p:pic>
      <p:pic>
        <p:nvPicPr>
          <p:cNvPr id="7" name="Picture 4" descr="https://i.pinimg.com/474x/48/be/a2/48bea254f96aade61ce1e9029df6d09b--olay-animale.jpg"/>
          <p:cNvPicPr>
            <a:picLocks noChangeAspect="1" noChangeArrowheads="1"/>
          </p:cNvPicPr>
          <p:nvPr/>
        </p:nvPicPr>
        <p:blipFill>
          <a:blip r:embed="rId5" cstate="print"/>
          <a:srcRect l="74961" t="32804" b="33244"/>
          <a:stretch>
            <a:fillRect/>
          </a:stretch>
        </p:blipFill>
        <p:spPr bwMode="auto">
          <a:xfrm>
            <a:off x="11781928" y="1043608"/>
            <a:ext cx="1130474" cy="1080120"/>
          </a:xfrm>
          <a:prstGeom prst="rect">
            <a:avLst/>
          </a:prstGeom>
          <a:noFill/>
        </p:spPr>
      </p:pic>
      <p:pic>
        <p:nvPicPr>
          <p:cNvPr id="1030" name="Picture 6" descr="https://avatars.mds.yandex.net/get-zen_doc/3001030/pub_5fe6cb33de81402ba82589c4_5fe6d1940d0c7759ac334abd/scale_1200"/>
          <p:cNvPicPr>
            <a:picLocks noChangeAspect="1" noChangeArrowheads="1"/>
          </p:cNvPicPr>
          <p:nvPr/>
        </p:nvPicPr>
        <p:blipFill>
          <a:blip r:embed="rId6" cstate="print"/>
          <a:srcRect/>
          <a:stretch>
            <a:fillRect/>
          </a:stretch>
        </p:blipFill>
        <p:spPr bwMode="auto">
          <a:xfrm>
            <a:off x="8397552" y="4932042"/>
            <a:ext cx="5477550" cy="3222625"/>
          </a:xfrm>
          <a:prstGeom prst="rect">
            <a:avLst/>
          </a:prstGeom>
          <a:noFill/>
        </p:spPr>
      </p:pic>
      <p:sp>
        <p:nvSpPr>
          <p:cNvPr id="1034" name="AutoShape 10" descr="https://cdn4.vectorstock.com/i/1000x1000/05/43/cute-babear-cartoon-vector-7520543.jpg"/>
          <p:cNvSpPr>
            <a:spLocks noChangeAspect="1" noChangeArrowheads="1"/>
          </p:cNvSpPr>
          <p:nvPr/>
        </p:nvSpPr>
        <p:spPr bwMode="auto">
          <a:xfrm>
            <a:off x="155575" y="-144461"/>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1035" name="Picture 11" descr="C:\Users\Админ\Desktop\cute-babear-cartoon-vector-7520543.jpg"/>
          <p:cNvPicPr>
            <a:picLocks noChangeAspect="1" noChangeArrowheads="1"/>
          </p:cNvPicPr>
          <p:nvPr/>
        </p:nvPicPr>
        <p:blipFill>
          <a:blip r:embed="rId7" cstate="print"/>
          <a:srcRect b="9183"/>
          <a:stretch>
            <a:fillRect/>
          </a:stretch>
        </p:blipFill>
        <p:spPr bwMode="auto">
          <a:xfrm flipH="1">
            <a:off x="692698" y="2843808"/>
            <a:ext cx="2232248" cy="1800200"/>
          </a:xfrm>
          <a:prstGeom prst="rect">
            <a:avLst/>
          </a:prstGeom>
          <a:noFill/>
        </p:spPr>
      </p:pic>
      <p:pic>
        <p:nvPicPr>
          <p:cNvPr id="1037" name="Picture 13" descr="https://i.ytimg.com/vi/Cjr2c2XlBA4/maxresdefault.jpg"/>
          <p:cNvPicPr>
            <a:picLocks noChangeAspect="1" noChangeArrowheads="1"/>
          </p:cNvPicPr>
          <p:nvPr/>
        </p:nvPicPr>
        <p:blipFill>
          <a:blip r:embed="rId8" cstate="print"/>
          <a:srcRect l="75394" t="1718" b="53604"/>
          <a:stretch>
            <a:fillRect/>
          </a:stretch>
        </p:blipFill>
        <p:spPr bwMode="auto">
          <a:xfrm>
            <a:off x="3717034" y="2915817"/>
            <a:ext cx="1236842" cy="1314147"/>
          </a:xfrm>
          <a:prstGeom prst="rect">
            <a:avLst/>
          </a:prstGeom>
          <a:noFill/>
        </p:spPr>
      </p:pic>
      <p:pic>
        <p:nvPicPr>
          <p:cNvPr id="1039" name="Picture 15" descr="https://w7.pngwing.com/pngs/393/202/png-transparent-marmalade-frasco-verrine-fruit-preserves-food-jar-food-orange-fruit.png"/>
          <p:cNvPicPr>
            <a:picLocks noChangeAspect="1" noChangeArrowheads="1"/>
          </p:cNvPicPr>
          <p:nvPr/>
        </p:nvPicPr>
        <p:blipFill>
          <a:blip r:embed="rId9" cstate="print">
            <a:clrChange>
              <a:clrFrom>
                <a:srgbClr val="FFFFFF"/>
              </a:clrFrom>
              <a:clrTo>
                <a:srgbClr val="FFFFFF">
                  <a:alpha val="0"/>
                </a:srgbClr>
              </a:clrTo>
            </a:clrChange>
          </a:blip>
          <a:srcRect/>
          <a:stretch>
            <a:fillRect/>
          </a:stretch>
        </p:blipFill>
        <p:spPr bwMode="auto">
          <a:xfrm>
            <a:off x="4941170" y="3203848"/>
            <a:ext cx="1363115" cy="1440160"/>
          </a:xfrm>
          <a:prstGeom prst="rect">
            <a:avLst/>
          </a:prstGeom>
          <a:noFill/>
        </p:spPr>
      </p:pic>
      <p:pic>
        <p:nvPicPr>
          <p:cNvPr id="1041" name="Picture 17" descr="https://i.pinimg.com/originals/17/4d/1a/174d1a756f8c072602cae1dcfbd9d150.png"/>
          <p:cNvPicPr>
            <a:picLocks noChangeAspect="1" noChangeArrowheads="1"/>
          </p:cNvPicPr>
          <p:nvPr/>
        </p:nvPicPr>
        <p:blipFill>
          <a:blip r:embed="rId10" cstate="print"/>
          <a:srcRect/>
          <a:stretch>
            <a:fillRect/>
          </a:stretch>
        </p:blipFill>
        <p:spPr bwMode="auto">
          <a:xfrm flipH="1">
            <a:off x="764704" y="4788024"/>
            <a:ext cx="1944216" cy="2016224"/>
          </a:xfrm>
          <a:prstGeom prst="rect">
            <a:avLst/>
          </a:prstGeom>
          <a:noFill/>
        </p:spPr>
      </p:pic>
      <p:pic>
        <p:nvPicPr>
          <p:cNvPr id="1043" name="Picture 19" descr="https://prikolnye-kartinki.ru/img/picture/Oct/26/2e27b1449345d9d36d875d1c1ad558c3/3.jpg"/>
          <p:cNvPicPr>
            <a:picLocks noChangeAspect="1" noChangeArrowheads="1"/>
          </p:cNvPicPr>
          <p:nvPr/>
        </p:nvPicPr>
        <p:blipFill>
          <a:blip r:embed="rId11" cstate="print"/>
          <a:srcRect/>
          <a:stretch>
            <a:fillRect/>
          </a:stretch>
        </p:blipFill>
        <p:spPr bwMode="auto">
          <a:xfrm flipH="1">
            <a:off x="4005066" y="5148066"/>
            <a:ext cx="2088232" cy="1292161"/>
          </a:xfrm>
          <a:prstGeom prst="rect">
            <a:avLst/>
          </a:prstGeom>
          <a:noFill/>
        </p:spPr>
      </p:pic>
      <p:sp>
        <p:nvSpPr>
          <p:cNvPr id="1045" name="AutoShape 21" descr="https://cdn1.vectorstock.com/i/1000x1000/04/85/cartoon-hedgehog-being-looked-vector-5610485.jpg"/>
          <p:cNvSpPr>
            <a:spLocks noChangeAspect="1" noChangeArrowheads="1"/>
          </p:cNvSpPr>
          <p:nvPr/>
        </p:nvSpPr>
        <p:spPr bwMode="auto">
          <a:xfrm>
            <a:off x="155575" y="-144461"/>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1046" name="Picture 22" descr="C:\Users\Админ\Desktop\cartoon-hedgehog-being-looked-vector-5610485.jpg"/>
          <p:cNvPicPr>
            <a:picLocks noChangeAspect="1" noChangeArrowheads="1"/>
          </p:cNvPicPr>
          <p:nvPr/>
        </p:nvPicPr>
        <p:blipFill>
          <a:blip r:embed="rId12" cstate="print"/>
          <a:srcRect b="11323"/>
          <a:stretch>
            <a:fillRect/>
          </a:stretch>
        </p:blipFill>
        <p:spPr bwMode="auto">
          <a:xfrm flipH="1">
            <a:off x="764704" y="7092283"/>
            <a:ext cx="2160240" cy="1394575"/>
          </a:xfrm>
          <a:prstGeom prst="rect">
            <a:avLst/>
          </a:prstGeom>
          <a:noFill/>
        </p:spPr>
      </p:pic>
      <p:pic>
        <p:nvPicPr>
          <p:cNvPr id="1048" name="Picture 24" descr="https://pluspng.com/img-png/an-ant-study-woop-3000.png"/>
          <p:cNvPicPr>
            <a:picLocks noChangeAspect="1" noChangeArrowheads="1"/>
          </p:cNvPicPr>
          <p:nvPr/>
        </p:nvPicPr>
        <p:blipFill>
          <a:blip r:embed="rId13" cstate="print"/>
          <a:srcRect r="15385" b="22375"/>
          <a:stretch>
            <a:fillRect/>
          </a:stretch>
        </p:blipFill>
        <p:spPr bwMode="auto">
          <a:xfrm>
            <a:off x="4653138" y="7452322"/>
            <a:ext cx="1656184" cy="1053935"/>
          </a:xfrm>
          <a:prstGeom prst="rect">
            <a:avLst/>
          </a:prstGeom>
          <a:noFill/>
        </p:spPr>
      </p:pic>
      <p:pic>
        <p:nvPicPr>
          <p:cNvPr id="1050" name="Picture 26" descr="https://static.vecteezy.com/system/resources/previews/000/474/897/original/vector-a-caterpillar-on-white-background.jpg"/>
          <p:cNvPicPr>
            <a:picLocks noChangeAspect="1" noChangeArrowheads="1"/>
          </p:cNvPicPr>
          <p:nvPr/>
        </p:nvPicPr>
        <p:blipFill>
          <a:blip r:embed="rId14" cstate="print"/>
          <a:srcRect/>
          <a:stretch>
            <a:fillRect/>
          </a:stretch>
        </p:blipFill>
        <p:spPr bwMode="auto">
          <a:xfrm rot="19218846" flipH="1">
            <a:off x="3723317" y="7308554"/>
            <a:ext cx="1746459" cy="803401"/>
          </a:xfrm>
          <a:prstGeom prst="rect">
            <a:avLst/>
          </a:prstGeom>
          <a:noFill/>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C:\Users\Админ\Pictures\hello_html_ma802cb2.png"/>
          <p:cNvPicPr>
            <a:picLocks noChangeAspect="1" noChangeArrowheads="1"/>
          </p:cNvPicPr>
          <p:nvPr/>
        </p:nvPicPr>
        <p:blipFill>
          <a:blip r:embed="rId2" cstate="print"/>
          <a:srcRect l="3837" r="2879"/>
          <a:stretch>
            <a:fillRect/>
          </a:stretch>
        </p:blipFill>
        <p:spPr bwMode="auto">
          <a:xfrm>
            <a:off x="0" y="0"/>
            <a:ext cx="6858000" cy="9144000"/>
          </a:xfrm>
          <a:prstGeom prst="rect">
            <a:avLst/>
          </a:prstGeom>
          <a:noFill/>
        </p:spPr>
      </p:pic>
      <p:pic>
        <p:nvPicPr>
          <p:cNvPr id="2050" name="Picture 2" descr="http://uc-amplituda.ru/upload/medialibrary/38e/38e1f69a966b5a755aef42101b14df3a.png"/>
          <p:cNvPicPr>
            <a:picLocks noChangeAspect="1" noChangeArrowheads="1"/>
          </p:cNvPicPr>
          <p:nvPr/>
        </p:nvPicPr>
        <p:blipFill>
          <a:blip r:embed="rId3" cstate="print"/>
          <a:srcRect/>
          <a:stretch>
            <a:fillRect/>
          </a:stretch>
        </p:blipFill>
        <p:spPr bwMode="auto">
          <a:xfrm flipH="1">
            <a:off x="692696" y="683568"/>
            <a:ext cx="2376264" cy="1944216"/>
          </a:xfrm>
          <a:prstGeom prst="rect">
            <a:avLst/>
          </a:prstGeom>
          <a:noFill/>
        </p:spPr>
      </p:pic>
      <p:pic>
        <p:nvPicPr>
          <p:cNvPr id="2052" name="Picture 4" descr="https://e7.pngegg.com/pngimages/677/827/png-clipart-acorn-acorn-brown-fruit-drawing-illustration-food-scrat.pn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3933058" y="899592"/>
            <a:ext cx="1896152" cy="1512168"/>
          </a:xfrm>
          <a:prstGeom prst="rect">
            <a:avLst/>
          </a:prstGeom>
          <a:noFill/>
        </p:spPr>
      </p:pic>
      <p:pic>
        <p:nvPicPr>
          <p:cNvPr id="2054" name="Picture 6" descr="https://image.freepik.com/free-vector/cute-monkey-cartoon_146562-7.jpg"/>
          <p:cNvPicPr>
            <a:picLocks noChangeAspect="1" noChangeArrowheads="1"/>
          </p:cNvPicPr>
          <p:nvPr/>
        </p:nvPicPr>
        <p:blipFill>
          <a:blip r:embed="rId5" cstate="print"/>
          <a:srcRect/>
          <a:stretch>
            <a:fillRect/>
          </a:stretch>
        </p:blipFill>
        <p:spPr bwMode="auto">
          <a:xfrm>
            <a:off x="764704" y="2699792"/>
            <a:ext cx="2592288" cy="1872208"/>
          </a:xfrm>
          <a:prstGeom prst="rect">
            <a:avLst/>
          </a:prstGeom>
          <a:noFill/>
        </p:spPr>
      </p:pic>
      <p:pic>
        <p:nvPicPr>
          <p:cNvPr id="6" name="Picture 2" descr="https://klike.net/uploads/posts/2020-03/1583831365_16.jpg"/>
          <p:cNvPicPr>
            <a:picLocks noChangeAspect="1" noChangeArrowheads="1"/>
          </p:cNvPicPr>
          <p:nvPr/>
        </p:nvPicPr>
        <p:blipFill>
          <a:blip r:embed="rId6" cstate="print"/>
          <a:srcRect l="76341" t="41448" b="36025"/>
          <a:stretch>
            <a:fillRect/>
          </a:stretch>
        </p:blipFill>
        <p:spPr bwMode="auto">
          <a:xfrm>
            <a:off x="3933057" y="2987824"/>
            <a:ext cx="2249518" cy="1440160"/>
          </a:xfrm>
          <a:prstGeom prst="rect">
            <a:avLst/>
          </a:prstGeom>
          <a:noFill/>
        </p:spPr>
      </p:pic>
      <p:pic>
        <p:nvPicPr>
          <p:cNvPr id="2056" name="Picture 8" descr="https://im0-tub-ru.yandex.net/i?id=f7b63669f1e38f9153e80680f2d2eb84&amp;ref=rim&amp;n=33&amp;w=193&amp;h=150"/>
          <p:cNvPicPr>
            <a:picLocks noChangeAspect="1" noChangeArrowheads="1"/>
          </p:cNvPicPr>
          <p:nvPr/>
        </p:nvPicPr>
        <p:blipFill>
          <a:blip r:embed="rId7" cstate="print"/>
          <a:srcRect/>
          <a:stretch>
            <a:fillRect/>
          </a:stretch>
        </p:blipFill>
        <p:spPr bwMode="auto">
          <a:xfrm flipH="1">
            <a:off x="764703" y="4716017"/>
            <a:ext cx="2592288" cy="1761243"/>
          </a:xfrm>
          <a:prstGeom prst="rect">
            <a:avLst/>
          </a:prstGeom>
          <a:noFill/>
        </p:spPr>
      </p:pic>
      <p:pic>
        <p:nvPicPr>
          <p:cNvPr id="8" name="Picture 4" descr="https://i.pinimg.com/474x/48/be/a2/48bea254f96aade61ce1e9029df6d09b--olay-animale.jpg"/>
          <p:cNvPicPr>
            <a:picLocks noChangeAspect="1" noChangeArrowheads="1"/>
          </p:cNvPicPr>
          <p:nvPr/>
        </p:nvPicPr>
        <p:blipFill>
          <a:blip r:embed="rId8" cstate="print"/>
          <a:srcRect l="74961" t="43717" b="36882"/>
          <a:stretch>
            <a:fillRect/>
          </a:stretch>
        </p:blipFill>
        <p:spPr bwMode="auto">
          <a:xfrm>
            <a:off x="3933056" y="5148064"/>
            <a:ext cx="2110218" cy="1152128"/>
          </a:xfrm>
          <a:prstGeom prst="rect">
            <a:avLst/>
          </a:prstGeom>
          <a:noFill/>
        </p:spPr>
      </p:pic>
      <p:sp>
        <p:nvSpPr>
          <p:cNvPr id="2058" name="AutoShape 10" descr="https://cdn3.vectorstock.com/i/1000x1000/82/37/cute-red-hair-cat-stretching-vector-188237.jpg"/>
          <p:cNvSpPr>
            <a:spLocks noChangeAspect="1" noChangeArrowheads="1"/>
          </p:cNvSpPr>
          <p:nvPr/>
        </p:nvSpPr>
        <p:spPr bwMode="auto">
          <a:xfrm>
            <a:off x="155575" y="-144461"/>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2059" name="Picture 11" descr="C:\Users\Админ\Desktop\cute-red-hair-cat-stretching-vector-188237.jpg"/>
          <p:cNvPicPr>
            <a:picLocks noChangeAspect="1" noChangeArrowheads="1"/>
          </p:cNvPicPr>
          <p:nvPr/>
        </p:nvPicPr>
        <p:blipFill>
          <a:blip r:embed="rId9" cstate="print"/>
          <a:srcRect b="9401"/>
          <a:stretch>
            <a:fillRect/>
          </a:stretch>
        </p:blipFill>
        <p:spPr bwMode="auto">
          <a:xfrm flipH="1">
            <a:off x="764704" y="6588224"/>
            <a:ext cx="2376264" cy="1800200"/>
          </a:xfrm>
          <a:prstGeom prst="rect">
            <a:avLst/>
          </a:prstGeom>
          <a:noFill/>
        </p:spPr>
      </p:pic>
      <p:sp>
        <p:nvSpPr>
          <p:cNvPr id="2061" name="AutoShape 13" descr="https://pbs.twimg.com/media/CjJywyEWEAEsWlV.jpg"/>
          <p:cNvSpPr>
            <a:spLocks noChangeAspect="1" noChangeArrowheads="1"/>
          </p:cNvSpPr>
          <p:nvPr/>
        </p:nvSpPr>
        <p:spPr bwMode="auto">
          <a:xfrm>
            <a:off x="155575" y="-144461"/>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2062" name="Picture 14" descr="C:\Users\Админ\Desktop\CjJywyEWEAEsWlV.jpg"/>
          <p:cNvPicPr>
            <a:picLocks noChangeAspect="1" noChangeArrowheads="1"/>
          </p:cNvPicPr>
          <p:nvPr/>
        </p:nvPicPr>
        <p:blipFill>
          <a:blip r:embed="rId10" cstate="print"/>
          <a:srcRect/>
          <a:stretch>
            <a:fillRect/>
          </a:stretch>
        </p:blipFill>
        <p:spPr bwMode="auto">
          <a:xfrm>
            <a:off x="3861048" y="6804248"/>
            <a:ext cx="2088232" cy="1584176"/>
          </a:xfrm>
          <a:prstGeom prst="rect">
            <a:avLst/>
          </a:prstGeom>
          <a:noFill/>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C:\Users\Админ\Pictures\hello_html_ma802cb2.png"/>
          <p:cNvPicPr>
            <a:picLocks noChangeAspect="1" noChangeArrowheads="1"/>
          </p:cNvPicPr>
          <p:nvPr/>
        </p:nvPicPr>
        <p:blipFill>
          <a:blip r:embed="rId2" cstate="print"/>
          <a:srcRect l="3837" r="2879"/>
          <a:stretch>
            <a:fillRect/>
          </a:stretch>
        </p:blipFill>
        <p:spPr bwMode="auto">
          <a:xfrm>
            <a:off x="0" y="0"/>
            <a:ext cx="6858000" cy="9144000"/>
          </a:xfrm>
          <a:prstGeom prst="rect">
            <a:avLst/>
          </a:prstGeom>
          <a:noFill/>
        </p:spPr>
      </p:pic>
      <p:sp>
        <p:nvSpPr>
          <p:cNvPr id="3" name="Прямоугольник 2"/>
          <p:cNvSpPr/>
          <p:nvPr/>
        </p:nvSpPr>
        <p:spPr>
          <a:xfrm>
            <a:off x="3068961" y="467544"/>
            <a:ext cx="595036" cy="369332"/>
          </a:xfrm>
          <a:prstGeom prst="rect">
            <a:avLst/>
          </a:prstGeom>
        </p:spPr>
        <p:txBody>
          <a:bodyPr wrap="none">
            <a:spAutoFit/>
          </a:bodyPr>
          <a:lstStyle/>
          <a:p>
            <a:pPr algn="ctr"/>
            <a:r>
              <a:rPr lang="kk-KZ" b="1" dirty="0" smtClean="0">
                <a:latin typeface="Cambria Math" pitchFamily="18" charset="0"/>
                <a:ea typeface="Cambria Math" pitchFamily="18" charset="0"/>
              </a:rPr>
              <a:t>№ 3</a:t>
            </a:r>
          </a:p>
        </p:txBody>
      </p:sp>
      <p:pic>
        <p:nvPicPr>
          <p:cNvPr id="5" name="Picture 2" descr="https://mollislibro.ru/image/cache/catalog/123/ajnjajys/345/semja-770x770.jpg"/>
          <p:cNvPicPr>
            <a:picLocks noChangeAspect="1" noChangeArrowheads="1"/>
          </p:cNvPicPr>
          <p:nvPr/>
        </p:nvPicPr>
        <p:blipFill>
          <a:blip r:embed="rId3" cstate="print"/>
          <a:srcRect l="5923" t="15286" r="6410" b="14399"/>
          <a:stretch>
            <a:fillRect/>
          </a:stretch>
        </p:blipFill>
        <p:spPr bwMode="auto">
          <a:xfrm>
            <a:off x="476674" y="827584"/>
            <a:ext cx="5904656" cy="3312368"/>
          </a:xfrm>
          <a:prstGeom prst="rect">
            <a:avLst/>
          </a:prstGeom>
          <a:noFill/>
        </p:spPr>
      </p:pic>
      <p:sp>
        <p:nvSpPr>
          <p:cNvPr id="7" name="Прямоугольник 6"/>
          <p:cNvSpPr/>
          <p:nvPr/>
        </p:nvSpPr>
        <p:spPr>
          <a:xfrm>
            <a:off x="4509121" y="3131840"/>
            <a:ext cx="1800200" cy="10081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Прямоугольник 7"/>
          <p:cNvSpPr/>
          <p:nvPr/>
        </p:nvSpPr>
        <p:spPr>
          <a:xfrm>
            <a:off x="1916832" y="2843808"/>
            <a:ext cx="1728192" cy="13681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3076" name="Picture 4" descr="https://i.pinimg.com/originals/db/d8/a0/dbd8a0896a6808ca71b5eff465c07d37.png"/>
          <p:cNvPicPr>
            <a:picLocks noChangeAspect="1" noChangeArrowheads="1"/>
          </p:cNvPicPr>
          <p:nvPr/>
        </p:nvPicPr>
        <p:blipFill>
          <a:blip r:embed="rId4" cstate="print"/>
          <a:srcRect t="17454" r="47917" b="2754"/>
          <a:stretch>
            <a:fillRect/>
          </a:stretch>
        </p:blipFill>
        <p:spPr bwMode="auto">
          <a:xfrm>
            <a:off x="2132856" y="2843808"/>
            <a:ext cx="1656184" cy="2376264"/>
          </a:xfrm>
          <a:prstGeom prst="rect">
            <a:avLst/>
          </a:prstGeom>
          <a:noFill/>
        </p:spPr>
      </p:pic>
      <p:pic>
        <p:nvPicPr>
          <p:cNvPr id="10" name="Picture 4" descr="https://i.pinimg.com/originals/db/d8/a0/dbd8a0896a6808ca71b5eff465c07d37.png"/>
          <p:cNvPicPr>
            <a:picLocks noChangeAspect="1" noChangeArrowheads="1"/>
          </p:cNvPicPr>
          <p:nvPr/>
        </p:nvPicPr>
        <p:blipFill>
          <a:blip r:embed="rId5" cstate="print"/>
          <a:srcRect l="50000" b="4001"/>
          <a:stretch>
            <a:fillRect/>
          </a:stretch>
        </p:blipFill>
        <p:spPr bwMode="auto">
          <a:xfrm>
            <a:off x="4797153" y="3203848"/>
            <a:ext cx="1440160" cy="2232248"/>
          </a:xfrm>
          <a:prstGeom prst="rect">
            <a:avLst/>
          </a:prstGeom>
          <a:noFill/>
        </p:spPr>
      </p:pic>
      <p:sp>
        <p:nvSpPr>
          <p:cNvPr id="3080" name="AutoShape 8" descr="https://www.pinclipart.com/picdir/big/18-188112_banner-free-download-clipart-knitting-knitting-and-crochet.png"/>
          <p:cNvSpPr>
            <a:spLocks noChangeAspect="1" noChangeArrowheads="1"/>
          </p:cNvSpPr>
          <p:nvPr/>
        </p:nvSpPr>
        <p:spPr bwMode="auto">
          <a:xfrm>
            <a:off x="155575" y="-144461"/>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3082" name="Picture 10" descr="https://im0-tub-kz.yandex.net/i?id=bd6eca7f972cf35066da6cef1a763e66&amp;n=13"/>
          <p:cNvPicPr>
            <a:picLocks noChangeAspect="1" noChangeArrowheads="1"/>
          </p:cNvPicPr>
          <p:nvPr/>
        </p:nvPicPr>
        <p:blipFill>
          <a:blip r:embed="rId6" cstate="print"/>
          <a:srcRect/>
          <a:stretch>
            <a:fillRect/>
          </a:stretch>
        </p:blipFill>
        <p:spPr bwMode="auto">
          <a:xfrm>
            <a:off x="2708920" y="5516179"/>
            <a:ext cx="1512168" cy="1427415"/>
          </a:xfrm>
          <a:prstGeom prst="rect">
            <a:avLst/>
          </a:prstGeom>
          <a:noFill/>
        </p:spPr>
      </p:pic>
      <p:sp>
        <p:nvSpPr>
          <p:cNvPr id="3084" name="AutoShape 12" descr="https://home-games.ru/uploads/posts/2012-04/1334739415_rjukzak.jpg"/>
          <p:cNvSpPr>
            <a:spLocks noChangeAspect="1" noChangeArrowheads="1"/>
          </p:cNvSpPr>
          <p:nvPr/>
        </p:nvSpPr>
        <p:spPr bwMode="auto">
          <a:xfrm>
            <a:off x="155575" y="-144461"/>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3086" name="Picture 14" descr="https://thumbs.dreamstime.com/b/briefcase-19715030.jpg"/>
          <p:cNvPicPr>
            <a:picLocks noChangeAspect="1" noChangeArrowheads="1"/>
          </p:cNvPicPr>
          <p:nvPr/>
        </p:nvPicPr>
        <p:blipFill>
          <a:blip r:embed="rId7" cstate="print"/>
          <a:srcRect/>
          <a:stretch>
            <a:fillRect/>
          </a:stretch>
        </p:blipFill>
        <p:spPr bwMode="auto">
          <a:xfrm>
            <a:off x="2420888" y="7020274"/>
            <a:ext cx="1512168" cy="1355281"/>
          </a:xfrm>
          <a:prstGeom prst="rect">
            <a:avLst/>
          </a:prstGeom>
          <a:noFill/>
        </p:spPr>
      </p:pic>
      <p:sp>
        <p:nvSpPr>
          <p:cNvPr id="3088" name="AutoShape 16" descr="https://static2.bigstockphoto.com/9/6/1/large1500/16977944.jpg"/>
          <p:cNvSpPr>
            <a:spLocks noChangeAspect="1" noChangeArrowheads="1"/>
          </p:cNvSpPr>
          <p:nvPr/>
        </p:nvSpPr>
        <p:spPr bwMode="auto">
          <a:xfrm>
            <a:off x="155575" y="-144461"/>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3090" name="AutoShape 18" descr="https://cdn2.vectorstock.com/i/1000x1000/54/01/girl-doll-vector-625401.jpg"/>
          <p:cNvSpPr>
            <a:spLocks noChangeAspect="1" noChangeArrowheads="1"/>
          </p:cNvSpPr>
          <p:nvPr/>
        </p:nvSpPr>
        <p:spPr bwMode="auto">
          <a:xfrm>
            <a:off x="155575" y="-144461"/>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22" name="Picture 19" descr="C:\Users\Админ\Desktop\18-188112_banner-free-download-clipart-knitting-knitting-and-crochet.png"/>
          <p:cNvPicPr>
            <a:picLocks noChangeAspect="1" noChangeArrowheads="1"/>
          </p:cNvPicPr>
          <p:nvPr/>
        </p:nvPicPr>
        <p:blipFill>
          <a:blip r:embed="rId8" cstate="print"/>
          <a:srcRect/>
          <a:stretch>
            <a:fillRect/>
          </a:stretch>
        </p:blipFill>
        <p:spPr bwMode="auto">
          <a:xfrm>
            <a:off x="4365105" y="7092282"/>
            <a:ext cx="1656184" cy="1580572"/>
          </a:xfrm>
          <a:prstGeom prst="rect">
            <a:avLst/>
          </a:prstGeom>
          <a:noFill/>
        </p:spPr>
      </p:pic>
      <p:pic>
        <p:nvPicPr>
          <p:cNvPr id="3093" name="Picture 21" descr="C:\Users\Админ\Desktop\m1000x1000.jpg"/>
          <p:cNvPicPr>
            <a:picLocks noChangeAspect="1" noChangeArrowheads="1"/>
          </p:cNvPicPr>
          <p:nvPr/>
        </p:nvPicPr>
        <p:blipFill>
          <a:blip r:embed="rId9" cstate="print"/>
          <a:srcRect l="18249" t="9933" r="17492" b="9933"/>
          <a:stretch>
            <a:fillRect/>
          </a:stretch>
        </p:blipFill>
        <p:spPr bwMode="auto">
          <a:xfrm>
            <a:off x="908722" y="5220072"/>
            <a:ext cx="1368152" cy="1368152"/>
          </a:xfrm>
          <a:prstGeom prst="rect">
            <a:avLst/>
          </a:prstGeom>
          <a:noFill/>
        </p:spPr>
      </p:pic>
      <p:pic>
        <p:nvPicPr>
          <p:cNvPr id="3094" name="Picture 22" descr="C:\Users\Админ\Desktop\16977944.jpg"/>
          <p:cNvPicPr>
            <a:picLocks noChangeAspect="1" noChangeArrowheads="1"/>
          </p:cNvPicPr>
          <p:nvPr/>
        </p:nvPicPr>
        <p:blipFill>
          <a:blip r:embed="rId10" cstate="print"/>
          <a:srcRect l="15750" t="9489" r="10226" b="18391"/>
          <a:stretch>
            <a:fillRect/>
          </a:stretch>
        </p:blipFill>
        <p:spPr bwMode="auto">
          <a:xfrm>
            <a:off x="620688" y="6804248"/>
            <a:ext cx="1656184" cy="1394197"/>
          </a:xfrm>
          <a:prstGeom prst="rect">
            <a:avLst/>
          </a:prstGeom>
          <a:noFill/>
        </p:spPr>
      </p:pic>
      <p:pic>
        <p:nvPicPr>
          <p:cNvPr id="3095" name="Picture 23" descr="C:\Users\Админ\Desktop\girl-doll-vector-625401.jpg"/>
          <p:cNvPicPr>
            <a:picLocks noChangeAspect="1" noChangeArrowheads="1"/>
          </p:cNvPicPr>
          <p:nvPr/>
        </p:nvPicPr>
        <p:blipFill>
          <a:blip r:embed="rId11" cstate="print"/>
          <a:srcRect l="9933" t="2401" r="9933" b="11501"/>
          <a:stretch>
            <a:fillRect/>
          </a:stretch>
        </p:blipFill>
        <p:spPr bwMode="auto">
          <a:xfrm>
            <a:off x="4437114" y="5580113"/>
            <a:ext cx="1656184" cy="1469371"/>
          </a:xfrm>
          <a:prstGeom prst="rect">
            <a:avLst/>
          </a:prstGeom>
          <a:noFill/>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C:\Users\Админ\Pictures\hello_html_ma802cb2.png"/>
          <p:cNvPicPr>
            <a:picLocks noChangeAspect="1" noChangeArrowheads="1"/>
          </p:cNvPicPr>
          <p:nvPr/>
        </p:nvPicPr>
        <p:blipFill>
          <a:blip r:embed="rId2" cstate="print"/>
          <a:srcRect l="3837" r="2879"/>
          <a:stretch>
            <a:fillRect/>
          </a:stretch>
        </p:blipFill>
        <p:spPr bwMode="auto">
          <a:xfrm>
            <a:off x="0" y="0"/>
            <a:ext cx="6858000" cy="9144000"/>
          </a:xfrm>
          <a:prstGeom prst="rect">
            <a:avLst/>
          </a:prstGeom>
          <a:noFill/>
        </p:spPr>
      </p:pic>
      <p:sp>
        <p:nvSpPr>
          <p:cNvPr id="7" name="Прямоугольник 6"/>
          <p:cNvSpPr/>
          <p:nvPr/>
        </p:nvSpPr>
        <p:spPr>
          <a:xfrm>
            <a:off x="4509121" y="3131840"/>
            <a:ext cx="1800200" cy="10081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Прямоугольник 7"/>
          <p:cNvSpPr/>
          <p:nvPr/>
        </p:nvSpPr>
        <p:spPr>
          <a:xfrm>
            <a:off x="1916832" y="2843808"/>
            <a:ext cx="1728192" cy="13681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080" name="AutoShape 8" descr="https://www.pinclipart.com/picdir/big/18-188112_banner-free-download-clipart-knitting-knitting-and-crochet.png"/>
          <p:cNvSpPr>
            <a:spLocks noChangeAspect="1" noChangeArrowheads="1"/>
          </p:cNvSpPr>
          <p:nvPr/>
        </p:nvSpPr>
        <p:spPr bwMode="auto">
          <a:xfrm>
            <a:off x="155575" y="-144461"/>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3082" name="Picture 10" descr="https://im0-tub-kz.yandex.net/i?id=bd6eca7f972cf35066da6cef1a763e66&amp;n=13"/>
          <p:cNvPicPr>
            <a:picLocks noChangeAspect="1" noChangeArrowheads="1"/>
          </p:cNvPicPr>
          <p:nvPr/>
        </p:nvPicPr>
        <p:blipFill>
          <a:blip r:embed="rId3" cstate="print"/>
          <a:srcRect/>
          <a:stretch>
            <a:fillRect/>
          </a:stretch>
        </p:blipFill>
        <p:spPr bwMode="auto">
          <a:xfrm>
            <a:off x="3573018" y="3131840"/>
            <a:ext cx="2593639" cy="2448272"/>
          </a:xfrm>
          <a:prstGeom prst="rect">
            <a:avLst/>
          </a:prstGeom>
          <a:noFill/>
        </p:spPr>
      </p:pic>
      <p:sp>
        <p:nvSpPr>
          <p:cNvPr id="3084" name="AutoShape 12" descr="https://home-games.ru/uploads/posts/2012-04/1334739415_rjukzak.jpg"/>
          <p:cNvSpPr>
            <a:spLocks noChangeAspect="1" noChangeArrowheads="1"/>
          </p:cNvSpPr>
          <p:nvPr/>
        </p:nvSpPr>
        <p:spPr bwMode="auto">
          <a:xfrm>
            <a:off x="155575" y="-144461"/>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3086" name="Picture 14" descr="https://thumbs.dreamstime.com/b/briefcase-19715030.jpg"/>
          <p:cNvPicPr>
            <a:picLocks noChangeAspect="1" noChangeArrowheads="1"/>
          </p:cNvPicPr>
          <p:nvPr/>
        </p:nvPicPr>
        <p:blipFill>
          <a:blip r:embed="rId4" cstate="print"/>
          <a:srcRect/>
          <a:stretch>
            <a:fillRect/>
          </a:stretch>
        </p:blipFill>
        <p:spPr bwMode="auto">
          <a:xfrm>
            <a:off x="1052737" y="3635896"/>
            <a:ext cx="2169278" cy="1944216"/>
          </a:xfrm>
          <a:prstGeom prst="rect">
            <a:avLst/>
          </a:prstGeom>
          <a:noFill/>
        </p:spPr>
      </p:pic>
      <p:sp>
        <p:nvSpPr>
          <p:cNvPr id="3088" name="AutoShape 16" descr="https://static2.bigstockphoto.com/9/6/1/large1500/16977944.jpg"/>
          <p:cNvSpPr>
            <a:spLocks noChangeAspect="1" noChangeArrowheads="1"/>
          </p:cNvSpPr>
          <p:nvPr/>
        </p:nvSpPr>
        <p:spPr bwMode="auto">
          <a:xfrm>
            <a:off x="155575" y="-144461"/>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3090" name="AutoShape 18" descr="https://cdn2.vectorstock.com/i/1000x1000/54/01/girl-doll-vector-625401.jpg"/>
          <p:cNvSpPr>
            <a:spLocks noChangeAspect="1" noChangeArrowheads="1"/>
          </p:cNvSpPr>
          <p:nvPr/>
        </p:nvSpPr>
        <p:spPr bwMode="auto">
          <a:xfrm>
            <a:off x="155575" y="-144461"/>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22" name="Picture 19" descr="C:\Users\Админ\Desktop\18-188112_banner-free-download-clipart-knitting-knitting-and-crochet.png"/>
          <p:cNvPicPr>
            <a:picLocks noChangeAspect="1" noChangeArrowheads="1"/>
          </p:cNvPicPr>
          <p:nvPr/>
        </p:nvPicPr>
        <p:blipFill>
          <a:blip r:embed="rId5" cstate="print"/>
          <a:srcRect/>
          <a:stretch>
            <a:fillRect/>
          </a:stretch>
        </p:blipFill>
        <p:spPr bwMode="auto">
          <a:xfrm>
            <a:off x="3573017" y="5724128"/>
            <a:ext cx="2716299" cy="2592288"/>
          </a:xfrm>
          <a:prstGeom prst="rect">
            <a:avLst/>
          </a:prstGeom>
          <a:noFill/>
        </p:spPr>
      </p:pic>
      <p:pic>
        <p:nvPicPr>
          <p:cNvPr id="3093" name="Picture 21" descr="C:\Users\Админ\Desktop\m1000x1000.jpg"/>
          <p:cNvPicPr>
            <a:picLocks noChangeAspect="1" noChangeArrowheads="1"/>
          </p:cNvPicPr>
          <p:nvPr/>
        </p:nvPicPr>
        <p:blipFill>
          <a:blip r:embed="rId6" cstate="print"/>
          <a:srcRect l="18249" t="9933" r="17492" b="9933"/>
          <a:stretch>
            <a:fillRect/>
          </a:stretch>
        </p:blipFill>
        <p:spPr bwMode="auto">
          <a:xfrm>
            <a:off x="836712" y="1187624"/>
            <a:ext cx="2160240" cy="2160240"/>
          </a:xfrm>
          <a:prstGeom prst="rect">
            <a:avLst/>
          </a:prstGeom>
          <a:noFill/>
        </p:spPr>
      </p:pic>
      <p:pic>
        <p:nvPicPr>
          <p:cNvPr id="3094" name="Picture 22" descr="C:\Users\Админ\Desktop\16977944.jpg"/>
          <p:cNvPicPr>
            <a:picLocks noChangeAspect="1" noChangeArrowheads="1"/>
          </p:cNvPicPr>
          <p:nvPr/>
        </p:nvPicPr>
        <p:blipFill>
          <a:blip r:embed="rId7" cstate="print"/>
          <a:srcRect l="15750" t="9489" r="10226" b="18391"/>
          <a:stretch>
            <a:fillRect/>
          </a:stretch>
        </p:blipFill>
        <p:spPr bwMode="auto">
          <a:xfrm>
            <a:off x="908720" y="6012160"/>
            <a:ext cx="2395098" cy="2376264"/>
          </a:xfrm>
          <a:prstGeom prst="rect">
            <a:avLst/>
          </a:prstGeom>
          <a:noFill/>
        </p:spPr>
      </p:pic>
      <p:pic>
        <p:nvPicPr>
          <p:cNvPr id="3095" name="Picture 23" descr="C:\Users\Админ\Desktop\girl-doll-vector-625401.jpg"/>
          <p:cNvPicPr>
            <a:picLocks noChangeAspect="1" noChangeArrowheads="1"/>
          </p:cNvPicPr>
          <p:nvPr/>
        </p:nvPicPr>
        <p:blipFill>
          <a:blip r:embed="rId8" cstate="print"/>
          <a:srcRect l="9933" t="2401" r="9933" b="11501"/>
          <a:stretch>
            <a:fillRect/>
          </a:stretch>
        </p:blipFill>
        <p:spPr bwMode="auto">
          <a:xfrm>
            <a:off x="3284986" y="683570"/>
            <a:ext cx="2664296" cy="2332375"/>
          </a:xfrm>
          <a:prstGeom prst="rect">
            <a:avLst/>
          </a:prstGeom>
          <a:noFill/>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C:\Users\Админ\Pictures\hello_html_ma802cb2.png"/>
          <p:cNvPicPr>
            <a:picLocks noChangeAspect="1" noChangeArrowheads="1"/>
          </p:cNvPicPr>
          <p:nvPr/>
        </p:nvPicPr>
        <p:blipFill>
          <a:blip r:embed="rId2" cstate="print"/>
          <a:srcRect l="3837" r="2879"/>
          <a:stretch>
            <a:fillRect/>
          </a:stretch>
        </p:blipFill>
        <p:spPr bwMode="auto">
          <a:xfrm>
            <a:off x="0" y="0"/>
            <a:ext cx="6858000" cy="9144000"/>
          </a:xfrm>
          <a:prstGeom prst="rect">
            <a:avLst/>
          </a:prstGeom>
          <a:noFill/>
        </p:spPr>
      </p:pic>
      <p:pic>
        <p:nvPicPr>
          <p:cNvPr id="3" name="Picture 2" descr="https://mollislibro.ru/image/cache/catalog/123/ajnjajys/345/semja-770x770.jpg"/>
          <p:cNvPicPr>
            <a:picLocks noChangeAspect="1" noChangeArrowheads="1"/>
          </p:cNvPicPr>
          <p:nvPr/>
        </p:nvPicPr>
        <p:blipFill>
          <a:blip r:embed="rId3" cstate="print"/>
          <a:srcRect l="5923" t="15286" r="6410" b="14399"/>
          <a:stretch>
            <a:fillRect/>
          </a:stretch>
        </p:blipFill>
        <p:spPr bwMode="auto">
          <a:xfrm>
            <a:off x="476674" y="827584"/>
            <a:ext cx="5904656" cy="4608512"/>
          </a:xfrm>
          <a:prstGeom prst="rect">
            <a:avLst/>
          </a:prstGeom>
          <a:noFill/>
        </p:spPr>
      </p:pic>
      <p:sp>
        <p:nvSpPr>
          <p:cNvPr id="6" name="Прямоугольник 5"/>
          <p:cNvSpPr/>
          <p:nvPr/>
        </p:nvSpPr>
        <p:spPr>
          <a:xfrm>
            <a:off x="4509120" y="3995936"/>
            <a:ext cx="1944216" cy="14401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Прямоугольник 6"/>
          <p:cNvSpPr/>
          <p:nvPr/>
        </p:nvSpPr>
        <p:spPr>
          <a:xfrm>
            <a:off x="1988841" y="3635896"/>
            <a:ext cx="1656184" cy="172819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5" name="Picture 4" descr="https://i.pinimg.com/originals/db/d8/a0/dbd8a0896a6808ca71b5eff465c07d37.png"/>
          <p:cNvPicPr>
            <a:picLocks noChangeAspect="1" noChangeArrowheads="1"/>
          </p:cNvPicPr>
          <p:nvPr/>
        </p:nvPicPr>
        <p:blipFill>
          <a:blip r:embed="rId4" cstate="print"/>
          <a:srcRect l="50000" b="4001"/>
          <a:stretch>
            <a:fillRect/>
          </a:stretch>
        </p:blipFill>
        <p:spPr bwMode="auto">
          <a:xfrm>
            <a:off x="4149081" y="5292080"/>
            <a:ext cx="2088232" cy="2952328"/>
          </a:xfrm>
          <a:prstGeom prst="rect">
            <a:avLst/>
          </a:prstGeom>
          <a:noFill/>
        </p:spPr>
      </p:pic>
      <p:pic>
        <p:nvPicPr>
          <p:cNvPr id="4" name="Picture 4" descr="https://i.pinimg.com/originals/db/d8/a0/dbd8a0896a6808ca71b5eff465c07d37.png"/>
          <p:cNvPicPr>
            <a:picLocks noChangeAspect="1" noChangeArrowheads="1"/>
          </p:cNvPicPr>
          <p:nvPr/>
        </p:nvPicPr>
        <p:blipFill>
          <a:blip r:embed="rId5" cstate="print"/>
          <a:srcRect t="17454" r="47917" b="2754"/>
          <a:stretch>
            <a:fillRect/>
          </a:stretch>
        </p:blipFill>
        <p:spPr bwMode="auto">
          <a:xfrm>
            <a:off x="1754815" y="5220072"/>
            <a:ext cx="2178242" cy="3168352"/>
          </a:xfrm>
          <a:prstGeom prst="rect">
            <a:avLst/>
          </a:prstGeom>
          <a:noFill/>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C:\Users\Админ\Pictures\hello_html_ma802cb2.png"/>
          <p:cNvPicPr>
            <a:picLocks noChangeAspect="1" noChangeArrowheads="1"/>
          </p:cNvPicPr>
          <p:nvPr/>
        </p:nvPicPr>
        <p:blipFill>
          <a:blip r:embed="rId2" cstate="print"/>
          <a:srcRect l="3837" r="2879"/>
          <a:stretch>
            <a:fillRect/>
          </a:stretch>
        </p:blipFill>
        <p:spPr bwMode="auto">
          <a:xfrm>
            <a:off x="0" y="0"/>
            <a:ext cx="6858000" cy="9144000"/>
          </a:xfrm>
          <a:prstGeom prst="rect">
            <a:avLst/>
          </a:prstGeom>
          <a:noFill/>
        </p:spPr>
      </p:pic>
      <p:sp>
        <p:nvSpPr>
          <p:cNvPr id="4" name="Прямоугольник 3"/>
          <p:cNvSpPr/>
          <p:nvPr/>
        </p:nvSpPr>
        <p:spPr>
          <a:xfrm>
            <a:off x="3140970" y="539552"/>
            <a:ext cx="644728" cy="369332"/>
          </a:xfrm>
          <a:prstGeom prst="rect">
            <a:avLst/>
          </a:prstGeom>
        </p:spPr>
        <p:txBody>
          <a:bodyPr wrap="none">
            <a:spAutoFit/>
          </a:bodyPr>
          <a:lstStyle/>
          <a:p>
            <a:pPr algn="ctr"/>
            <a:r>
              <a:rPr lang="kk-KZ" b="1" dirty="0" smtClean="0">
                <a:latin typeface="Cambria Math" pitchFamily="18" charset="0"/>
                <a:ea typeface="Cambria Math" pitchFamily="18" charset="0"/>
              </a:rPr>
              <a:t>№ 4 </a:t>
            </a:r>
          </a:p>
        </p:txBody>
      </p:sp>
      <p:pic>
        <p:nvPicPr>
          <p:cNvPr id="5122" name="Picture 2" descr="https://1.bp.blogspot.com/-0jo2zUmOrmk/X5llDMCijlI/AAAAAAAACY0/Qlht4zTGpw826ZZ3JQRgk1nUJ508fOYowCLcBGAsYHQ/s1280/cBhp2vmNepA.jpg"/>
          <p:cNvPicPr>
            <a:picLocks noChangeAspect="1" noChangeArrowheads="1"/>
          </p:cNvPicPr>
          <p:nvPr/>
        </p:nvPicPr>
        <p:blipFill>
          <a:blip r:embed="rId3" cstate="print"/>
          <a:srcRect/>
          <a:stretch>
            <a:fillRect/>
          </a:stretch>
        </p:blipFill>
        <p:spPr bwMode="auto">
          <a:xfrm>
            <a:off x="476674" y="971600"/>
            <a:ext cx="5904656" cy="3600400"/>
          </a:xfrm>
          <a:prstGeom prst="rect">
            <a:avLst/>
          </a:prstGeom>
          <a:noFill/>
          <a:ln>
            <a:solidFill>
              <a:schemeClr val="tx1"/>
            </a:solidFill>
          </a:ln>
        </p:spPr>
      </p:pic>
      <p:pic>
        <p:nvPicPr>
          <p:cNvPr id="5126" name="Picture 6" descr="https://i.pinimg.com/236x/ab/59/d0/ab59d0c954f08c8480575d2a81a968cd--puzzles-game-cards.jpg?nii=t"/>
          <p:cNvPicPr>
            <a:picLocks noChangeAspect="1" noChangeArrowheads="1"/>
          </p:cNvPicPr>
          <p:nvPr/>
        </p:nvPicPr>
        <p:blipFill>
          <a:blip r:embed="rId4" cstate="print"/>
          <a:srcRect/>
          <a:stretch>
            <a:fillRect/>
          </a:stretch>
        </p:blipFill>
        <p:spPr bwMode="auto">
          <a:xfrm>
            <a:off x="476674" y="4788024"/>
            <a:ext cx="5904656" cy="3672408"/>
          </a:xfrm>
          <a:prstGeom prst="rect">
            <a:avLst/>
          </a:prstGeom>
          <a:noFill/>
          <a:ln>
            <a:solidFill>
              <a:schemeClr val="tx1"/>
            </a:solid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AutoShape 2" descr="https://ds04.infourok.ru/uploads/ex/023d/00106974-4a0342dc/hello_html_ma802cb2.png"/>
          <p:cNvSpPr>
            <a:spLocks noChangeAspect="1" noChangeArrowheads="1"/>
          </p:cNvSpPr>
          <p:nvPr/>
        </p:nvSpPr>
        <p:spPr bwMode="auto">
          <a:xfrm>
            <a:off x="155577" y="-136526"/>
            <a:ext cx="298450" cy="29845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028" name="AutoShape 4" descr="https://pickimage.ru/wp-content/uploads/images/detskie/frame/ramki8.jpg"/>
          <p:cNvSpPr>
            <a:spLocks noChangeAspect="1" noChangeArrowheads="1"/>
          </p:cNvSpPr>
          <p:nvPr/>
        </p:nvSpPr>
        <p:spPr bwMode="auto">
          <a:xfrm>
            <a:off x="155577" y="-136526"/>
            <a:ext cx="298450" cy="29845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1030" name="Picture 6" descr="C:\Users\Админ\Pictures\hello_html_ma802cb2.png"/>
          <p:cNvPicPr>
            <a:picLocks noChangeAspect="1" noChangeArrowheads="1"/>
          </p:cNvPicPr>
          <p:nvPr/>
        </p:nvPicPr>
        <p:blipFill>
          <a:blip r:embed="rId2" cstate="print"/>
          <a:srcRect l="3837" r="2879"/>
          <a:stretch>
            <a:fillRect/>
          </a:stretch>
        </p:blipFill>
        <p:spPr bwMode="auto">
          <a:xfrm>
            <a:off x="0" y="0"/>
            <a:ext cx="6858000" cy="4499992"/>
          </a:xfrm>
          <a:prstGeom prst="rect">
            <a:avLst/>
          </a:prstGeom>
          <a:noFill/>
        </p:spPr>
      </p:pic>
      <p:pic>
        <p:nvPicPr>
          <p:cNvPr id="6" name="Picture 6" descr="C:\Users\Админ\Pictures\hello_html_ma802cb2.png"/>
          <p:cNvPicPr>
            <a:picLocks noChangeAspect="1" noChangeArrowheads="1"/>
          </p:cNvPicPr>
          <p:nvPr/>
        </p:nvPicPr>
        <p:blipFill>
          <a:blip r:embed="rId2" cstate="print"/>
          <a:srcRect l="3837" r="2879"/>
          <a:stretch>
            <a:fillRect/>
          </a:stretch>
        </p:blipFill>
        <p:spPr bwMode="auto">
          <a:xfrm>
            <a:off x="0" y="4499992"/>
            <a:ext cx="6858000" cy="4644008"/>
          </a:xfrm>
          <a:prstGeom prst="rect">
            <a:avLst/>
          </a:prstGeom>
          <a:noFill/>
        </p:spPr>
      </p:pic>
      <p:sp>
        <p:nvSpPr>
          <p:cNvPr id="7" name="Прямоугольник 6"/>
          <p:cNvSpPr/>
          <p:nvPr/>
        </p:nvSpPr>
        <p:spPr>
          <a:xfrm>
            <a:off x="548680" y="467546"/>
            <a:ext cx="5832648" cy="2246769"/>
          </a:xfrm>
          <a:prstGeom prst="rect">
            <a:avLst/>
          </a:prstGeom>
        </p:spPr>
        <p:txBody>
          <a:bodyPr wrap="square">
            <a:spAutoFit/>
          </a:bodyPr>
          <a:lstStyle/>
          <a:p>
            <a:pPr algn="ctr"/>
            <a:r>
              <a:rPr lang="kk-KZ" sz="2000" b="1" dirty="0" smtClean="0">
                <a:solidFill>
                  <a:srgbClr val="FF0000"/>
                </a:solidFill>
                <a:latin typeface="Cambria Math" pitchFamily="18" charset="0"/>
                <a:ea typeface="Cambria Math" pitchFamily="18" charset="0"/>
              </a:rPr>
              <a:t>№ 1</a:t>
            </a:r>
          </a:p>
          <a:p>
            <a:r>
              <a:rPr lang="kk-KZ" sz="2000" b="1" dirty="0" smtClean="0">
                <a:solidFill>
                  <a:srgbClr val="FF0000"/>
                </a:solidFill>
                <a:latin typeface="Cambria Math" pitchFamily="18" charset="0"/>
                <a:ea typeface="Cambria Math" pitchFamily="18" charset="0"/>
              </a:rPr>
              <a:t>Дидактикалық  ойын:  </a:t>
            </a:r>
            <a:r>
              <a:rPr lang="kk-KZ" sz="2000" b="1" dirty="0" smtClean="0">
                <a:latin typeface="Cambria Math" pitchFamily="18" charset="0"/>
                <a:ea typeface="Cambria Math" pitchFamily="18" charset="0"/>
              </a:rPr>
              <a:t>«Дұрыс, дұрыс емес»</a:t>
            </a:r>
            <a:endParaRPr lang="ru-RU" sz="2000" b="1" dirty="0" smtClean="0">
              <a:latin typeface="Cambria Math" pitchFamily="18" charset="0"/>
              <a:ea typeface="Cambria Math" pitchFamily="18" charset="0"/>
            </a:endParaRPr>
          </a:p>
          <a:p>
            <a:r>
              <a:rPr lang="kk-KZ" sz="2000" b="1" dirty="0" smtClean="0">
                <a:solidFill>
                  <a:srgbClr val="FF0000"/>
                </a:solidFill>
                <a:latin typeface="Cambria Math" pitchFamily="18" charset="0"/>
                <a:ea typeface="Cambria Math" pitchFamily="18" charset="0"/>
              </a:rPr>
              <a:t>Мақсаты:</a:t>
            </a:r>
            <a:r>
              <a:rPr lang="ru-RU" sz="2000" b="1" dirty="0" smtClean="0">
                <a:solidFill>
                  <a:srgbClr val="FF0000"/>
                </a:solidFill>
                <a:latin typeface="Cambria Math" pitchFamily="18" charset="0"/>
                <a:ea typeface="Cambria Math" pitchFamily="18" charset="0"/>
              </a:rPr>
              <a:t> </a:t>
            </a:r>
            <a:r>
              <a:rPr lang="kk-KZ" sz="2000" dirty="0" smtClean="0">
                <a:latin typeface="Cambria Math" pitchFamily="18" charset="0"/>
                <a:ea typeface="Cambria Math" pitchFamily="18" charset="0"/>
              </a:rPr>
              <a:t>Құстарға деген қамқорлық сезімдерін ояту, оларды күтіп баптауға тәрбиелеу.</a:t>
            </a:r>
            <a:endParaRPr lang="ru-RU" sz="2000" dirty="0" smtClean="0">
              <a:latin typeface="Cambria Math" pitchFamily="18" charset="0"/>
              <a:ea typeface="Cambria Math" pitchFamily="18" charset="0"/>
            </a:endParaRPr>
          </a:p>
          <a:p>
            <a:r>
              <a:rPr lang="kk-KZ" sz="2000" b="1" dirty="0" smtClean="0">
                <a:solidFill>
                  <a:srgbClr val="FF0000"/>
                </a:solidFill>
                <a:latin typeface="Cambria Math" pitchFamily="18" charset="0"/>
                <a:ea typeface="Cambria Math" pitchFamily="18" charset="0"/>
              </a:rPr>
              <a:t>Шарты:</a:t>
            </a:r>
            <a:r>
              <a:rPr lang="ru-RU" sz="2000" b="1" dirty="0" smtClean="0">
                <a:solidFill>
                  <a:srgbClr val="FF0000"/>
                </a:solidFill>
                <a:latin typeface="Cambria Math" pitchFamily="18" charset="0"/>
                <a:ea typeface="Cambria Math" pitchFamily="18" charset="0"/>
              </a:rPr>
              <a:t> </a:t>
            </a:r>
            <a:r>
              <a:rPr lang="kk-KZ" sz="2000" dirty="0" smtClean="0">
                <a:latin typeface="Cambria Math" pitchFamily="18" charset="0"/>
                <a:ea typeface="Cambria Math" pitchFamily="18" charset="0"/>
              </a:rPr>
              <a:t>суретке қарап құстарға деген қарым-қатынастың қайсысы дұрыс, қайсысы дұрыс емес  екенін айтады, себебін түсіндіреді.</a:t>
            </a:r>
            <a:endParaRPr lang="ru-RU" sz="2000" dirty="0">
              <a:latin typeface="Cambria Math" pitchFamily="18" charset="0"/>
              <a:ea typeface="Cambria Math" pitchFamily="18" charset="0"/>
            </a:endParaRPr>
          </a:p>
        </p:txBody>
      </p:sp>
      <p:sp>
        <p:nvSpPr>
          <p:cNvPr id="8" name="Прямоугольник 7"/>
          <p:cNvSpPr/>
          <p:nvPr/>
        </p:nvSpPr>
        <p:spPr>
          <a:xfrm>
            <a:off x="620688" y="5076058"/>
            <a:ext cx="5832648" cy="2246769"/>
          </a:xfrm>
          <a:prstGeom prst="rect">
            <a:avLst/>
          </a:prstGeom>
        </p:spPr>
        <p:txBody>
          <a:bodyPr wrap="square">
            <a:spAutoFit/>
          </a:bodyPr>
          <a:lstStyle/>
          <a:p>
            <a:pPr algn="ctr"/>
            <a:r>
              <a:rPr lang="kk-KZ" sz="2000" b="1" dirty="0" smtClean="0">
                <a:solidFill>
                  <a:srgbClr val="FF0000"/>
                </a:solidFill>
                <a:latin typeface="Cambria Math" pitchFamily="18" charset="0"/>
                <a:ea typeface="Cambria Math" pitchFamily="18" charset="0"/>
              </a:rPr>
              <a:t>№ 2</a:t>
            </a:r>
          </a:p>
          <a:p>
            <a:r>
              <a:rPr lang="kk-KZ" sz="2000" b="1" dirty="0" smtClean="0">
                <a:solidFill>
                  <a:srgbClr val="FF0000"/>
                </a:solidFill>
                <a:latin typeface="Cambria Math" pitchFamily="18" charset="0"/>
                <a:ea typeface="Cambria Math" pitchFamily="18" charset="0"/>
              </a:rPr>
              <a:t>Дидактикалық ойын:</a:t>
            </a:r>
            <a:r>
              <a:rPr lang="kk-KZ" sz="2000" b="1" dirty="0" smtClean="0">
                <a:latin typeface="Cambria Math" pitchFamily="18" charset="0"/>
                <a:ea typeface="Cambria Math" pitchFamily="18" charset="0"/>
              </a:rPr>
              <a:t> «Не, қалай қоректенеді»</a:t>
            </a:r>
            <a:endParaRPr lang="ru-RU" sz="2000" b="1" dirty="0" smtClean="0">
              <a:latin typeface="Cambria Math" pitchFamily="18" charset="0"/>
              <a:ea typeface="Cambria Math" pitchFamily="18" charset="0"/>
            </a:endParaRPr>
          </a:p>
          <a:p>
            <a:r>
              <a:rPr lang="kk-KZ" sz="2000" b="1" dirty="0" smtClean="0">
                <a:solidFill>
                  <a:srgbClr val="FF0000"/>
                </a:solidFill>
                <a:latin typeface="Cambria Math" pitchFamily="18" charset="0"/>
                <a:ea typeface="Cambria Math" pitchFamily="18" charset="0"/>
              </a:rPr>
              <a:t>Мақсаты:</a:t>
            </a:r>
            <a:r>
              <a:rPr lang="ru-RU" sz="2000" b="1" dirty="0" smtClean="0">
                <a:latin typeface="Cambria Math" pitchFamily="18" charset="0"/>
                <a:ea typeface="Cambria Math" pitchFamily="18" charset="0"/>
              </a:rPr>
              <a:t> </a:t>
            </a:r>
            <a:r>
              <a:rPr lang="kk-KZ" sz="2000" dirty="0" smtClean="0">
                <a:latin typeface="Cambria Math" pitchFamily="18" charset="0"/>
                <a:ea typeface="Cambria Math" pitchFamily="18" charset="0"/>
              </a:rPr>
              <a:t>Жануарлардың қоректену ерешеліктері туралы түсініктерін молайту.</a:t>
            </a:r>
            <a:endParaRPr lang="ru-RU" sz="2000" dirty="0" smtClean="0">
              <a:latin typeface="Cambria Math" pitchFamily="18" charset="0"/>
              <a:ea typeface="Cambria Math" pitchFamily="18" charset="0"/>
            </a:endParaRPr>
          </a:p>
          <a:p>
            <a:r>
              <a:rPr lang="kk-KZ" sz="2000" b="1" dirty="0" smtClean="0">
                <a:solidFill>
                  <a:srgbClr val="FF0000"/>
                </a:solidFill>
                <a:latin typeface="Cambria Math" pitchFamily="18" charset="0"/>
                <a:ea typeface="Cambria Math" pitchFamily="18" charset="0"/>
              </a:rPr>
              <a:t>Шарты:</a:t>
            </a:r>
            <a:r>
              <a:rPr lang="ru-RU" sz="2000" b="1" dirty="0" smtClean="0">
                <a:latin typeface="Cambria Math" pitchFamily="18" charset="0"/>
                <a:ea typeface="Cambria Math" pitchFamily="18" charset="0"/>
              </a:rPr>
              <a:t> </a:t>
            </a:r>
            <a:r>
              <a:rPr lang="kk-KZ" sz="2000" dirty="0" smtClean="0">
                <a:latin typeface="Cambria Math" pitchFamily="18" charset="0"/>
                <a:ea typeface="Cambria Math" pitchFamily="18" charset="0"/>
              </a:rPr>
              <a:t>Жануалардың суретіне қарап, олардың іс-әрекеттері барысында немен қоректеніп жатқанын ажыратып айту. Әңгімелеу</a:t>
            </a:r>
            <a:endParaRPr lang="ru-RU" sz="2000" dirty="0">
              <a:latin typeface="Cambria Math" pitchFamily="18" charset="0"/>
              <a:ea typeface="Cambria Math" pitchFamily="18"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C:\Users\Админ\Pictures\hello_html_ma802cb2.png"/>
          <p:cNvPicPr>
            <a:picLocks noChangeAspect="1" noChangeArrowheads="1"/>
          </p:cNvPicPr>
          <p:nvPr/>
        </p:nvPicPr>
        <p:blipFill>
          <a:blip r:embed="rId2" cstate="print"/>
          <a:srcRect l="3837" r="2879"/>
          <a:stretch>
            <a:fillRect/>
          </a:stretch>
        </p:blipFill>
        <p:spPr bwMode="auto">
          <a:xfrm>
            <a:off x="0" y="0"/>
            <a:ext cx="6858000" cy="9144000"/>
          </a:xfrm>
          <a:prstGeom prst="rect">
            <a:avLst/>
          </a:prstGeom>
          <a:noFill/>
        </p:spPr>
      </p:pic>
      <p:pic>
        <p:nvPicPr>
          <p:cNvPr id="6146" name="Picture 2" descr="https://prikolist.club/wp-content/uploads/2019/07/razreznye_kartinki_57_05090616.jpg"/>
          <p:cNvPicPr>
            <a:picLocks noChangeAspect="1" noChangeArrowheads="1"/>
          </p:cNvPicPr>
          <p:nvPr/>
        </p:nvPicPr>
        <p:blipFill>
          <a:blip r:embed="rId3" cstate="print"/>
          <a:srcRect t="2529"/>
          <a:stretch>
            <a:fillRect/>
          </a:stretch>
        </p:blipFill>
        <p:spPr bwMode="auto">
          <a:xfrm>
            <a:off x="476674" y="827584"/>
            <a:ext cx="5904656" cy="3744416"/>
          </a:xfrm>
          <a:prstGeom prst="rect">
            <a:avLst/>
          </a:prstGeom>
          <a:noFill/>
          <a:ln>
            <a:solidFill>
              <a:schemeClr val="tx1"/>
            </a:solidFill>
          </a:ln>
        </p:spPr>
      </p:pic>
      <p:sp>
        <p:nvSpPr>
          <p:cNvPr id="6148" name="AutoShape 4" descr="https://mishka-knizhka.ru/wp-content/uploads/2018/10/pazly5.jpg"/>
          <p:cNvSpPr>
            <a:spLocks noChangeAspect="1" noChangeArrowheads="1"/>
          </p:cNvSpPr>
          <p:nvPr/>
        </p:nvSpPr>
        <p:spPr bwMode="auto">
          <a:xfrm>
            <a:off x="155575" y="-144461"/>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6149" name="Picture 5" descr="C:\Users\Админ\Desktop\pazly5.jpg"/>
          <p:cNvPicPr>
            <a:picLocks noChangeAspect="1" noChangeArrowheads="1"/>
          </p:cNvPicPr>
          <p:nvPr/>
        </p:nvPicPr>
        <p:blipFill>
          <a:blip r:embed="rId4" cstate="print"/>
          <a:srcRect/>
          <a:stretch>
            <a:fillRect/>
          </a:stretch>
        </p:blipFill>
        <p:spPr bwMode="auto">
          <a:xfrm>
            <a:off x="476674" y="4716016"/>
            <a:ext cx="5904656" cy="3744416"/>
          </a:xfrm>
          <a:prstGeom prst="rect">
            <a:avLst/>
          </a:prstGeom>
          <a:noFill/>
          <a:ln>
            <a:solidFill>
              <a:schemeClr val="tx1"/>
            </a:solid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C:\Users\Админ\Pictures\hello_html_ma802cb2.png"/>
          <p:cNvPicPr>
            <a:picLocks noChangeAspect="1" noChangeArrowheads="1"/>
          </p:cNvPicPr>
          <p:nvPr/>
        </p:nvPicPr>
        <p:blipFill>
          <a:blip r:embed="rId2" cstate="print"/>
          <a:srcRect l="3837" r="2879"/>
          <a:stretch>
            <a:fillRect/>
          </a:stretch>
        </p:blipFill>
        <p:spPr bwMode="auto">
          <a:xfrm>
            <a:off x="0" y="0"/>
            <a:ext cx="6858000" cy="9144000"/>
          </a:xfrm>
          <a:prstGeom prst="rect">
            <a:avLst/>
          </a:prstGeom>
          <a:noFill/>
        </p:spPr>
      </p:pic>
      <p:sp>
        <p:nvSpPr>
          <p:cNvPr id="3" name="Прямоугольник 2"/>
          <p:cNvSpPr/>
          <p:nvPr/>
        </p:nvSpPr>
        <p:spPr>
          <a:xfrm>
            <a:off x="3140969" y="539552"/>
            <a:ext cx="595036" cy="369332"/>
          </a:xfrm>
          <a:prstGeom prst="rect">
            <a:avLst/>
          </a:prstGeom>
        </p:spPr>
        <p:txBody>
          <a:bodyPr wrap="none">
            <a:spAutoFit/>
          </a:bodyPr>
          <a:lstStyle/>
          <a:p>
            <a:pPr algn="ctr"/>
            <a:r>
              <a:rPr lang="kk-KZ" b="1" dirty="0" smtClean="0">
                <a:latin typeface="Cambria Math" pitchFamily="18" charset="0"/>
                <a:ea typeface="Cambria Math" pitchFamily="18" charset="0"/>
              </a:rPr>
              <a:t>№ 5</a:t>
            </a:r>
          </a:p>
        </p:txBody>
      </p:sp>
      <p:pic>
        <p:nvPicPr>
          <p:cNvPr id="7170" name="Picture 2" descr="http://37kurgan.detkin-club.ru/editor/1045/images/9e3fa3cc3939be8697f632a7997dcd9f.jpg"/>
          <p:cNvPicPr>
            <a:picLocks noChangeAspect="1" noChangeArrowheads="1"/>
          </p:cNvPicPr>
          <p:nvPr/>
        </p:nvPicPr>
        <p:blipFill>
          <a:blip r:embed="rId3" cstate="print"/>
          <a:srcRect l="5761" t="7486" r="10294" b="14374"/>
          <a:stretch>
            <a:fillRect/>
          </a:stretch>
        </p:blipFill>
        <p:spPr bwMode="auto">
          <a:xfrm>
            <a:off x="404665" y="899592"/>
            <a:ext cx="6093296" cy="3744416"/>
          </a:xfrm>
          <a:prstGeom prst="rect">
            <a:avLst/>
          </a:prstGeom>
          <a:noFill/>
          <a:ln>
            <a:solidFill>
              <a:schemeClr val="tx1"/>
            </a:solidFill>
          </a:ln>
        </p:spPr>
      </p:pic>
      <p:sp>
        <p:nvSpPr>
          <p:cNvPr id="7172" name="AutoShape 4" descr="https://fsd.kopilkaurokov.ru/uploads/user_file_555d5ea6be1ee/ui-k-u-stary-2_7.jpeg"/>
          <p:cNvSpPr>
            <a:spLocks noChangeAspect="1" noChangeArrowheads="1"/>
          </p:cNvSpPr>
          <p:nvPr/>
        </p:nvSpPr>
        <p:spPr bwMode="auto">
          <a:xfrm>
            <a:off x="155575" y="-144461"/>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7174" name="Picture 6" descr="https://vseostresse.ru/wp-content/uploads/d/4/a/d4a46e11612276130242bf0bcd589b6b.jpeg"/>
          <p:cNvPicPr>
            <a:picLocks noChangeAspect="1" noChangeArrowheads="1"/>
          </p:cNvPicPr>
          <p:nvPr/>
        </p:nvPicPr>
        <p:blipFill>
          <a:blip r:embed="rId4" cstate="print"/>
          <a:srcRect/>
          <a:stretch>
            <a:fillRect/>
          </a:stretch>
        </p:blipFill>
        <p:spPr bwMode="auto">
          <a:xfrm>
            <a:off x="404665" y="4788024"/>
            <a:ext cx="6120680" cy="3672408"/>
          </a:xfrm>
          <a:prstGeom prst="rect">
            <a:avLst/>
          </a:prstGeom>
          <a:noFill/>
          <a:ln>
            <a:solidFill>
              <a:schemeClr val="tx1"/>
            </a:solid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C:\Users\Админ\Pictures\hello_html_ma802cb2.png"/>
          <p:cNvPicPr>
            <a:picLocks noChangeAspect="1" noChangeArrowheads="1"/>
          </p:cNvPicPr>
          <p:nvPr/>
        </p:nvPicPr>
        <p:blipFill>
          <a:blip r:embed="rId2" cstate="print"/>
          <a:srcRect l="3837" r="2879"/>
          <a:stretch>
            <a:fillRect/>
          </a:stretch>
        </p:blipFill>
        <p:spPr bwMode="auto">
          <a:xfrm>
            <a:off x="0" y="0"/>
            <a:ext cx="6858000" cy="9144000"/>
          </a:xfrm>
          <a:prstGeom prst="rect">
            <a:avLst/>
          </a:prstGeom>
          <a:noFill/>
        </p:spPr>
      </p:pic>
      <p:pic>
        <p:nvPicPr>
          <p:cNvPr id="8194" name="Picture 2" descr="https://i005.radikal.ru/0902/75/5ea5dc0738ba.jpg"/>
          <p:cNvPicPr>
            <a:picLocks noChangeAspect="1" noChangeArrowheads="1"/>
          </p:cNvPicPr>
          <p:nvPr/>
        </p:nvPicPr>
        <p:blipFill>
          <a:blip r:embed="rId3" cstate="print"/>
          <a:srcRect l="8310" t="6652" r="13440" b="15222"/>
          <a:stretch>
            <a:fillRect/>
          </a:stretch>
        </p:blipFill>
        <p:spPr bwMode="auto">
          <a:xfrm>
            <a:off x="404664" y="683568"/>
            <a:ext cx="6048672" cy="3816424"/>
          </a:xfrm>
          <a:prstGeom prst="rect">
            <a:avLst/>
          </a:prstGeom>
          <a:noFill/>
          <a:ln>
            <a:solidFill>
              <a:schemeClr val="tx1"/>
            </a:solidFill>
          </a:ln>
        </p:spPr>
      </p:pic>
      <p:pic>
        <p:nvPicPr>
          <p:cNvPr id="8196" name="Picture 4" descr="https://i.pinimg.com/originals/7b/36/b1/7b36b1ca05fcdef7420896b7e8cddd85.jpg"/>
          <p:cNvPicPr>
            <a:picLocks noChangeAspect="1" noChangeArrowheads="1"/>
          </p:cNvPicPr>
          <p:nvPr/>
        </p:nvPicPr>
        <p:blipFill>
          <a:blip r:embed="rId4" cstate="print"/>
          <a:srcRect l="8761" t="9046" r="2372" b="10832"/>
          <a:stretch>
            <a:fillRect/>
          </a:stretch>
        </p:blipFill>
        <p:spPr bwMode="auto">
          <a:xfrm>
            <a:off x="404664" y="4644008"/>
            <a:ext cx="6048672" cy="3816424"/>
          </a:xfrm>
          <a:prstGeom prst="rect">
            <a:avLst/>
          </a:prstGeom>
          <a:noFill/>
          <a:ln>
            <a:solidFill>
              <a:schemeClr val="tx1"/>
            </a:solid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C:\Users\Админ\Pictures\hello_html_ma802cb2.png"/>
          <p:cNvPicPr>
            <a:picLocks noChangeAspect="1" noChangeArrowheads="1"/>
          </p:cNvPicPr>
          <p:nvPr/>
        </p:nvPicPr>
        <p:blipFill>
          <a:blip r:embed="rId2" cstate="print"/>
          <a:srcRect l="3837" r="2879"/>
          <a:stretch>
            <a:fillRect/>
          </a:stretch>
        </p:blipFill>
        <p:spPr bwMode="auto">
          <a:xfrm>
            <a:off x="0" y="0"/>
            <a:ext cx="6858000" cy="9144000"/>
          </a:xfrm>
          <a:prstGeom prst="rect">
            <a:avLst/>
          </a:prstGeom>
          <a:noFill/>
        </p:spPr>
      </p:pic>
      <p:sp>
        <p:nvSpPr>
          <p:cNvPr id="3" name="Прямоугольник 2"/>
          <p:cNvSpPr/>
          <p:nvPr/>
        </p:nvSpPr>
        <p:spPr>
          <a:xfrm>
            <a:off x="3140969" y="539552"/>
            <a:ext cx="595036" cy="369332"/>
          </a:xfrm>
          <a:prstGeom prst="rect">
            <a:avLst/>
          </a:prstGeom>
        </p:spPr>
        <p:txBody>
          <a:bodyPr wrap="none">
            <a:spAutoFit/>
          </a:bodyPr>
          <a:lstStyle/>
          <a:p>
            <a:pPr algn="ctr"/>
            <a:r>
              <a:rPr lang="ru-RU" b="1" dirty="0" smtClean="0">
                <a:latin typeface="Cambria Math" pitchFamily="18" charset="0"/>
                <a:ea typeface="Cambria Math" pitchFamily="18" charset="0"/>
              </a:rPr>
              <a:t>№ 6</a:t>
            </a:r>
          </a:p>
        </p:txBody>
      </p:sp>
      <p:pic>
        <p:nvPicPr>
          <p:cNvPr id="9218" name="Picture 2" descr="https://fb.ru/media/i/4/7/1/1/0/7/i/471107.jpg"/>
          <p:cNvPicPr>
            <a:picLocks noChangeAspect="1" noChangeArrowheads="1"/>
          </p:cNvPicPr>
          <p:nvPr/>
        </p:nvPicPr>
        <p:blipFill>
          <a:blip r:embed="rId3" cstate="print"/>
          <a:srcRect l="6163" t="5478" r="56397" b="9610"/>
          <a:stretch>
            <a:fillRect/>
          </a:stretch>
        </p:blipFill>
        <p:spPr bwMode="auto">
          <a:xfrm>
            <a:off x="692698" y="1619674"/>
            <a:ext cx="2016224" cy="2240249"/>
          </a:xfrm>
          <a:prstGeom prst="rect">
            <a:avLst/>
          </a:prstGeom>
          <a:noFill/>
          <a:ln>
            <a:solidFill>
              <a:schemeClr val="tx1"/>
            </a:solidFill>
          </a:ln>
        </p:spPr>
      </p:pic>
      <p:sp>
        <p:nvSpPr>
          <p:cNvPr id="9220" name="AutoShape 4" descr="https://w7.pngwing.com/pngs/925/648/png-transparent-toy-model-car-toy-child-photography-infant.png"/>
          <p:cNvSpPr>
            <a:spLocks noChangeAspect="1" noChangeArrowheads="1"/>
          </p:cNvSpPr>
          <p:nvPr/>
        </p:nvSpPr>
        <p:spPr bwMode="auto">
          <a:xfrm>
            <a:off x="155575" y="-144461"/>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9223" name="Picture 7" descr="https://fs02.vseosvita.ua/02002nln-07ea/003.jpg"/>
          <p:cNvPicPr>
            <a:picLocks noChangeAspect="1" noChangeArrowheads="1"/>
          </p:cNvPicPr>
          <p:nvPr/>
        </p:nvPicPr>
        <p:blipFill>
          <a:blip r:embed="rId4" cstate="print"/>
          <a:srcRect l="20222" r="21514"/>
          <a:stretch>
            <a:fillRect/>
          </a:stretch>
        </p:blipFill>
        <p:spPr bwMode="auto">
          <a:xfrm>
            <a:off x="692698" y="5220072"/>
            <a:ext cx="2016224" cy="2160240"/>
          </a:xfrm>
          <a:prstGeom prst="rect">
            <a:avLst/>
          </a:prstGeom>
          <a:noFill/>
          <a:ln>
            <a:solidFill>
              <a:schemeClr val="tx1"/>
            </a:solidFill>
          </a:ln>
        </p:spPr>
      </p:pic>
      <p:pic>
        <p:nvPicPr>
          <p:cNvPr id="9225" name="Picture 9" descr="https://proprikol.ru/wp-content/uploads/2020/12/kartinki-rybki-dlya-detej-25.jpg"/>
          <p:cNvPicPr>
            <a:picLocks noChangeAspect="1" noChangeArrowheads="1"/>
          </p:cNvPicPr>
          <p:nvPr/>
        </p:nvPicPr>
        <p:blipFill>
          <a:blip r:embed="rId5" cstate="print"/>
          <a:srcRect r="46195" b="28494"/>
          <a:stretch>
            <a:fillRect/>
          </a:stretch>
        </p:blipFill>
        <p:spPr bwMode="auto">
          <a:xfrm>
            <a:off x="2924944" y="4644008"/>
            <a:ext cx="3312368" cy="3456384"/>
          </a:xfrm>
          <a:prstGeom prst="rect">
            <a:avLst/>
          </a:prstGeom>
          <a:noFill/>
          <a:ln>
            <a:solidFill>
              <a:schemeClr val="tx1"/>
            </a:solidFill>
          </a:ln>
        </p:spPr>
      </p:pic>
      <p:pic>
        <p:nvPicPr>
          <p:cNvPr id="9227" name="Picture 11" descr="https://ds05.infourok.ru/uploads/ex/070a/0006aa41-5c23cac5/hello_html_m21bd5ecf.jpg"/>
          <p:cNvPicPr>
            <a:picLocks noChangeAspect="1" noChangeArrowheads="1"/>
          </p:cNvPicPr>
          <p:nvPr/>
        </p:nvPicPr>
        <p:blipFill>
          <a:blip r:embed="rId6" cstate="print"/>
          <a:srcRect l="5347" t="8158" r="4642" b="6766"/>
          <a:stretch>
            <a:fillRect/>
          </a:stretch>
        </p:blipFill>
        <p:spPr bwMode="auto">
          <a:xfrm>
            <a:off x="2924946" y="1043608"/>
            <a:ext cx="3296350" cy="3398877"/>
          </a:xfrm>
          <a:prstGeom prst="rect">
            <a:avLst/>
          </a:prstGeom>
          <a:noFill/>
          <a:ln>
            <a:solidFill>
              <a:srgbClr val="002060"/>
            </a:solid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C:\Users\Админ\Pictures\hello_html_ma802cb2.png"/>
          <p:cNvPicPr>
            <a:picLocks noChangeAspect="1" noChangeArrowheads="1"/>
          </p:cNvPicPr>
          <p:nvPr/>
        </p:nvPicPr>
        <p:blipFill>
          <a:blip r:embed="rId2" cstate="print"/>
          <a:srcRect l="3837" r="2879"/>
          <a:stretch>
            <a:fillRect/>
          </a:stretch>
        </p:blipFill>
        <p:spPr bwMode="auto">
          <a:xfrm>
            <a:off x="0" y="0"/>
            <a:ext cx="6858000" cy="9144000"/>
          </a:xfrm>
          <a:prstGeom prst="rect">
            <a:avLst/>
          </a:prstGeom>
          <a:noFill/>
        </p:spPr>
      </p:pic>
      <p:pic>
        <p:nvPicPr>
          <p:cNvPr id="51202" name="Picture 2" descr="https://ds04.infourok.ru/uploads/ex/11e5/000ea45c-706a0c5d/hello_html_m488e1717.jpg"/>
          <p:cNvPicPr>
            <a:picLocks noChangeAspect="1" noChangeArrowheads="1"/>
          </p:cNvPicPr>
          <p:nvPr/>
        </p:nvPicPr>
        <p:blipFill>
          <a:blip r:embed="rId3" cstate="print"/>
          <a:srcRect r="7710"/>
          <a:stretch>
            <a:fillRect/>
          </a:stretch>
        </p:blipFill>
        <p:spPr bwMode="auto">
          <a:xfrm>
            <a:off x="620689" y="1547665"/>
            <a:ext cx="1800200" cy="1988219"/>
          </a:xfrm>
          <a:prstGeom prst="rect">
            <a:avLst/>
          </a:prstGeom>
          <a:noFill/>
          <a:ln>
            <a:solidFill>
              <a:schemeClr val="tx1"/>
            </a:solidFill>
          </a:ln>
        </p:spPr>
      </p:pic>
      <p:sp>
        <p:nvSpPr>
          <p:cNvPr id="8" name="Прямоугольник 7"/>
          <p:cNvSpPr/>
          <p:nvPr/>
        </p:nvSpPr>
        <p:spPr>
          <a:xfrm>
            <a:off x="2636913" y="971600"/>
            <a:ext cx="3600400" cy="3168352"/>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5" name="Picture 4" descr="https://s3-eu-west-1.amazonaws.com/uploads.playbaamboozle.com/uploads/images/159981/1611678620_77563"/>
          <p:cNvPicPr>
            <a:picLocks noChangeAspect="1" noChangeArrowheads="1"/>
          </p:cNvPicPr>
          <p:nvPr/>
        </p:nvPicPr>
        <p:blipFill>
          <a:blip r:embed="rId4" cstate="print">
            <a:clrChange>
              <a:clrFrom>
                <a:srgbClr val="F6F6F6"/>
              </a:clrFrom>
              <a:clrTo>
                <a:srgbClr val="F6F6F6">
                  <a:alpha val="0"/>
                </a:srgbClr>
              </a:clrTo>
            </a:clrChange>
          </a:blip>
          <a:srcRect/>
          <a:stretch>
            <a:fillRect/>
          </a:stretch>
        </p:blipFill>
        <p:spPr bwMode="auto">
          <a:xfrm>
            <a:off x="2924944" y="1331641"/>
            <a:ext cx="864096" cy="1250843"/>
          </a:xfrm>
          <a:prstGeom prst="rect">
            <a:avLst/>
          </a:prstGeom>
          <a:noFill/>
        </p:spPr>
      </p:pic>
      <p:pic>
        <p:nvPicPr>
          <p:cNvPr id="9" name="Picture 4" descr="https://s3-eu-west-1.amazonaws.com/uploads.playbaamboozle.com/uploads/images/159981/1611678620_77563"/>
          <p:cNvPicPr>
            <a:picLocks noChangeAspect="1" noChangeArrowheads="1"/>
          </p:cNvPicPr>
          <p:nvPr/>
        </p:nvPicPr>
        <p:blipFill>
          <a:blip r:embed="rId4" cstate="print">
            <a:clrChange>
              <a:clrFrom>
                <a:srgbClr val="F6F6F6"/>
              </a:clrFrom>
              <a:clrTo>
                <a:srgbClr val="F6F6F6">
                  <a:alpha val="0"/>
                </a:srgbClr>
              </a:clrTo>
            </a:clrChange>
          </a:blip>
          <a:srcRect/>
          <a:stretch>
            <a:fillRect/>
          </a:stretch>
        </p:blipFill>
        <p:spPr bwMode="auto">
          <a:xfrm>
            <a:off x="4077072" y="1259633"/>
            <a:ext cx="864096" cy="1250843"/>
          </a:xfrm>
          <a:prstGeom prst="rect">
            <a:avLst/>
          </a:prstGeom>
          <a:noFill/>
        </p:spPr>
      </p:pic>
      <p:pic>
        <p:nvPicPr>
          <p:cNvPr id="10" name="Picture 4" descr="https://s3-eu-west-1.amazonaws.com/uploads.playbaamboozle.com/uploads/images/159981/1611678620_77563"/>
          <p:cNvPicPr>
            <a:picLocks noChangeAspect="1" noChangeArrowheads="1"/>
          </p:cNvPicPr>
          <p:nvPr/>
        </p:nvPicPr>
        <p:blipFill>
          <a:blip r:embed="rId4" cstate="print">
            <a:clrChange>
              <a:clrFrom>
                <a:srgbClr val="F6F6F6"/>
              </a:clrFrom>
              <a:clrTo>
                <a:srgbClr val="F6F6F6">
                  <a:alpha val="0"/>
                </a:srgbClr>
              </a:clrTo>
            </a:clrChange>
          </a:blip>
          <a:srcRect/>
          <a:stretch>
            <a:fillRect/>
          </a:stretch>
        </p:blipFill>
        <p:spPr bwMode="auto">
          <a:xfrm>
            <a:off x="3140968" y="2699793"/>
            <a:ext cx="864096" cy="1250843"/>
          </a:xfrm>
          <a:prstGeom prst="rect">
            <a:avLst/>
          </a:prstGeom>
          <a:noFill/>
        </p:spPr>
      </p:pic>
      <p:pic>
        <p:nvPicPr>
          <p:cNvPr id="11" name="Picture 4" descr="https://s3-eu-west-1.amazonaws.com/uploads.playbaamboozle.com/uploads/images/159981/1611678620_77563"/>
          <p:cNvPicPr>
            <a:picLocks noChangeAspect="1" noChangeArrowheads="1"/>
          </p:cNvPicPr>
          <p:nvPr/>
        </p:nvPicPr>
        <p:blipFill>
          <a:blip r:embed="rId4" cstate="print">
            <a:clrChange>
              <a:clrFrom>
                <a:srgbClr val="F6F6F6"/>
              </a:clrFrom>
              <a:clrTo>
                <a:srgbClr val="F6F6F6">
                  <a:alpha val="0"/>
                </a:srgbClr>
              </a:clrTo>
            </a:clrChange>
          </a:blip>
          <a:srcRect/>
          <a:stretch>
            <a:fillRect/>
          </a:stretch>
        </p:blipFill>
        <p:spPr bwMode="auto">
          <a:xfrm>
            <a:off x="4365104" y="2627785"/>
            <a:ext cx="864096" cy="1250843"/>
          </a:xfrm>
          <a:prstGeom prst="rect">
            <a:avLst/>
          </a:prstGeom>
          <a:noFill/>
        </p:spPr>
      </p:pic>
      <p:pic>
        <p:nvPicPr>
          <p:cNvPr id="12" name="Picture 4" descr="https://s3-eu-west-1.amazonaws.com/uploads.playbaamboozle.com/uploads/images/159981/1611678620_77563"/>
          <p:cNvPicPr>
            <a:picLocks noChangeAspect="1" noChangeArrowheads="1"/>
          </p:cNvPicPr>
          <p:nvPr/>
        </p:nvPicPr>
        <p:blipFill>
          <a:blip r:embed="rId4" cstate="print">
            <a:clrChange>
              <a:clrFrom>
                <a:srgbClr val="F6F6F6"/>
              </a:clrFrom>
              <a:clrTo>
                <a:srgbClr val="F6F6F6">
                  <a:alpha val="0"/>
                </a:srgbClr>
              </a:clrTo>
            </a:clrChange>
          </a:blip>
          <a:srcRect/>
          <a:stretch>
            <a:fillRect/>
          </a:stretch>
        </p:blipFill>
        <p:spPr bwMode="auto">
          <a:xfrm>
            <a:off x="5229200" y="1835696"/>
            <a:ext cx="864096" cy="1250843"/>
          </a:xfrm>
          <a:prstGeom prst="rect">
            <a:avLst/>
          </a:prstGeom>
          <a:noFill/>
        </p:spPr>
      </p:pic>
      <p:sp>
        <p:nvSpPr>
          <p:cNvPr id="51206" name="AutoShape 6" descr="https://sad69.kz/userfiles/upload/node/%D0%BF%D1%81%D0%B8%D1%85%D0%BE%D0%BB%D0%BE%D0%B3/%D0%B3%D1%80%D1%83%D1%81%D1%82%D0%B8%D0%BD%D0%BA%D0%B0.png"/>
          <p:cNvSpPr>
            <a:spLocks noChangeAspect="1" noChangeArrowheads="1"/>
          </p:cNvSpPr>
          <p:nvPr/>
        </p:nvSpPr>
        <p:spPr bwMode="auto">
          <a:xfrm>
            <a:off x="155575" y="-144461"/>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51207" name="Picture 7" descr="C:\Users\Админ\Desktop\грустинка.png"/>
          <p:cNvPicPr>
            <a:picLocks noChangeAspect="1" noChangeArrowheads="1"/>
          </p:cNvPicPr>
          <p:nvPr/>
        </p:nvPicPr>
        <p:blipFill>
          <a:blip r:embed="rId5" cstate="print"/>
          <a:srcRect r="50000"/>
          <a:stretch>
            <a:fillRect/>
          </a:stretch>
        </p:blipFill>
        <p:spPr bwMode="auto">
          <a:xfrm>
            <a:off x="620689" y="5364090"/>
            <a:ext cx="1800200" cy="2062969"/>
          </a:xfrm>
          <a:prstGeom prst="rect">
            <a:avLst/>
          </a:prstGeom>
          <a:noFill/>
          <a:ln>
            <a:solidFill>
              <a:schemeClr val="tx1"/>
            </a:solidFill>
          </a:ln>
        </p:spPr>
      </p:pic>
      <p:pic>
        <p:nvPicPr>
          <p:cNvPr id="51209" name="Picture 9" descr="https://ds05.infourok.ru/uploads/ex/01fb/0002fbb2-24b5c1c3/img16.jpg"/>
          <p:cNvPicPr>
            <a:picLocks noChangeAspect="1" noChangeArrowheads="1"/>
          </p:cNvPicPr>
          <p:nvPr/>
        </p:nvPicPr>
        <p:blipFill>
          <a:blip r:embed="rId6" cstate="print"/>
          <a:srcRect l="42813" t="32550" r="11513" b="11801"/>
          <a:stretch>
            <a:fillRect/>
          </a:stretch>
        </p:blipFill>
        <p:spPr bwMode="auto">
          <a:xfrm>
            <a:off x="2636913" y="4788024"/>
            <a:ext cx="3600400" cy="3240360"/>
          </a:xfrm>
          <a:prstGeom prst="rect">
            <a:avLst/>
          </a:prstGeom>
          <a:noFill/>
          <a:ln>
            <a:solidFill>
              <a:schemeClr val="tx1"/>
            </a:solid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C:\Users\Админ\Pictures\hello_html_ma802cb2.png"/>
          <p:cNvPicPr>
            <a:picLocks noChangeAspect="1" noChangeArrowheads="1"/>
          </p:cNvPicPr>
          <p:nvPr/>
        </p:nvPicPr>
        <p:blipFill>
          <a:blip r:embed="rId2" cstate="print"/>
          <a:srcRect l="3837" r="2879"/>
          <a:stretch>
            <a:fillRect/>
          </a:stretch>
        </p:blipFill>
        <p:spPr bwMode="auto">
          <a:xfrm>
            <a:off x="0" y="0"/>
            <a:ext cx="6858000" cy="9144000"/>
          </a:xfrm>
          <a:prstGeom prst="rect">
            <a:avLst/>
          </a:prstGeom>
          <a:noFill/>
        </p:spPr>
      </p:pic>
      <p:sp>
        <p:nvSpPr>
          <p:cNvPr id="3" name="Прямоугольник 2"/>
          <p:cNvSpPr/>
          <p:nvPr/>
        </p:nvSpPr>
        <p:spPr>
          <a:xfrm>
            <a:off x="3140969" y="539552"/>
            <a:ext cx="595036" cy="369332"/>
          </a:xfrm>
          <a:prstGeom prst="rect">
            <a:avLst/>
          </a:prstGeom>
        </p:spPr>
        <p:txBody>
          <a:bodyPr wrap="none">
            <a:spAutoFit/>
          </a:bodyPr>
          <a:lstStyle/>
          <a:p>
            <a:pPr algn="ctr"/>
            <a:r>
              <a:rPr lang="ru-RU" b="1" dirty="0" smtClean="0">
                <a:latin typeface="Cambria Math" pitchFamily="18" charset="0"/>
                <a:ea typeface="Cambria Math" pitchFamily="18" charset="0"/>
              </a:rPr>
              <a:t>№ 7</a:t>
            </a:r>
          </a:p>
        </p:txBody>
      </p:sp>
      <p:pic>
        <p:nvPicPr>
          <p:cNvPr id="1026" name="Picture 2" descr="C:\Users\Админ\Desktop\maxresdefault.jpg"/>
          <p:cNvPicPr>
            <a:picLocks noChangeAspect="1" noChangeArrowheads="1"/>
          </p:cNvPicPr>
          <p:nvPr/>
        </p:nvPicPr>
        <p:blipFill>
          <a:blip r:embed="rId3" cstate="print"/>
          <a:srcRect t="14094" r="3546"/>
          <a:stretch>
            <a:fillRect/>
          </a:stretch>
        </p:blipFill>
        <p:spPr bwMode="auto">
          <a:xfrm>
            <a:off x="548680" y="1043610"/>
            <a:ext cx="5832648" cy="3425577"/>
          </a:xfrm>
          <a:prstGeom prst="rect">
            <a:avLst/>
          </a:prstGeom>
          <a:noFill/>
        </p:spPr>
      </p:pic>
      <p:pic>
        <p:nvPicPr>
          <p:cNvPr id="1027" name="Picture 3" descr="C:\Users\Админ\Desktop\79484_html_m537dff6a.png"/>
          <p:cNvPicPr>
            <a:picLocks noChangeAspect="1" noChangeArrowheads="1"/>
          </p:cNvPicPr>
          <p:nvPr/>
        </p:nvPicPr>
        <p:blipFill>
          <a:blip r:embed="rId4" cstate="print"/>
          <a:srcRect l="32150" b="26235"/>
          <a:stretch>
            <a:fillRect/>
          </a:stretch>
        </p:blipFill>
        <p:spPr bwMode="auto">
          <a:xfrm>
            <a:off x="3284986" y="4283968"/>
            <a:ext cx="3063371" cy="3384376"/>
          </a:xfrm>
          <a:prstGeom prst="rect">
            <a:avLst/>
          </a:prstGeom>
          <a:noFill/>
        </p:spPr>
      </p:pic>
      <p:pic>
        <p:nvPicPr>
          <p:cNvPr id="1029" name="Picture 5" descr="https://static.tildacdn.com/tild6232-6132-4530-b033-663431613566/WhatsApp_Image_2020-.jpeg"/>
          <p:cNvPicPr>
            <a:picLocks noChangeAspect="1" noChangeArrowheads="1"/>
          </p:cNvPicPr>
          <p:nvPr/>
        </p:nvPicPr>
        <p:blipFill>
          <a:blip r:embed="rId5" cstate="print">
            <a:clrChange>
              <a:clrFrom>
                <a:srgbClr val="FFFFFF"/>
              </a:clrFrom>
              <a:clrTo>
                <a:srgbClr val="FFFFFF">
                  <a:alpha val="0"/>
                </a:srgbClr>
              </a:clrTo>
            </a:clrChange>
          </a:blip>
          <a:srcRect l="28791" t="3030" r="51706" b="60610"/>
          <a:stretch>
            <a:fillRect/>
          </a:stretch>
        </p:blipFill>
        <p:spPr bwMode="auto">
          <a:xfrm>
            <a:off x="1916832" y="4211960"/>
            <a:ext cx="1512168" cy="1728192"/>
          </a:xfrm>
          <a:prstGeom prst="rect">
            <a:avLst/>
          </a:prstGeom>
          <a:noFill/>
        </p:spPr>
      </p:pic>
      <p:pic>
        <p:nvPicPr>
          <p:cNvPr id="1031" name="Picture 7" descr="https://static.tildacdn.com/tild6232-6132-4530-b033-663431613566/WhatsApp_Image_2020-.jpeg"/>
          <p:cNvPicPr>
            <a:picLocks noChangeAspect="1" noChangeArrowheads="1"/>
          </p:cNvPicPr>
          <p:nvPr/>
        </p:nvPicPr>
        <p:blipFill>
          <a:blip r:embed="rId5" cstate="print">
            <a:clrChange>
              <a:clrFrom>
                <a:srgbClr val="FFFFFF"/>
              </a:clrFrom>
              <a:clrTo>
                <a:srgbClr val="FFFFFF">
                  <a:alpha val="0"/>
                </a:srgbClr>
              </a:clrTo>
            </a:clrChange>
          </a:blip>
          <a:srcRect l="51080" r="27559" b="65155"/>
          <a:stretch>
            <a:fillRect/>
          </a:stretch>
        </p:blipFill>
        <p:spPr bwMode="auto">
          <a:xfrm>
            <a:off x="476673" y="5940152"/>
            <a:ext cx="1656184" cy="1656184"/>
          </a:xfrm>
          <a:prstGeom prst="rect">
            <a:avLst/>
          </a:prstGeom>
          <a:noFill/>
        </p:spPr>
      </p:pic>
      <p:pic>
        <p:nvPicPr>
          <p:cNvPr id="1033" name="Picture 9" descr="https://static.tildacdn.com/tild6232-6132-4530-b033-663431613566/WhatsApp_Image_2020-.jpeg"/>
          <p:cNvPicPr>
            <a:picLocks noChangeAspect="1" noChangeArrowheads="1"/>
          </p:cNvPicPr>
          <p:nvPr/>
        </p:nvPicPr>
        <p:blipFill>
          <a:blip r:embed="rId5" cstate="print">
            <a:clrChange>
              <a:clrFrom>
                <a:srgbClr val="FFFFFF"/>
              </a:clrFrom>
              <a:clrTo>
                <a:srgbClr val="FFFFFF">
                  <a:alpha val="0"/>
                </a:srgbClr>
              </a:clrTo>
            </a:clrChange>
          </a:blip>
          <a:srcRect l="52938" t="72720" r="28487"/>
          <a:stretch>
            <a:fillRect/>
          </a:stretch>
        </p:blipFill>
        <p:spPr bwMode="auto">
          <a:xfrm>
            <a:off x="404664" y="4355976"/>
            <a:ext cx="1512168" cy="1296144"/>
          </a:xfrm>
          <a:prstGeom prst="rect">
            <a:avLst/>
          </a:prstGeom>
          <a:noFill/>
        </p:spPr>
      </p:pic>
      <p:pic>
        <p:nvPicPr>
          <p:cNvPr id="1035" name="Picture 11" descr="https://static.tildacdn.com/tild6232-6132-4530-b033-663431613566/WhatsApp_Image_2020-.jpeg"/>
          <p:cNvPicPr>
            <a:picLocks noChangeAspect="1" noChangeArrowheads="1"/>
          </p:cNvPicPr>
          <p:nvPr/>
        </p:nvPicPr>
        <p:blipFill>
          <a:blip r:embed="rId5" cstate="print">
            <a:clrChange>
              <a:clrFrom>
                <a:srgbClr val="FFFFFF"/>
              </a:clrFrom>
              <a:clrTo>
                <a:srgbClr val="FFFFFF">
                  <a:alpha val="0"/>
                </a:srgbClr>
              </a:clrTo>
            </a:clrChange>
          </a:blip>
          <a:srcRect l="76428" t="40905" r="4997" b="30310"/>
          <a:stretch>
            <a:fillRect/>
          </a:stretch>
        </p:blipFill>
        <p:spPr bwMode="auto">
          <a:xfrm>
            <a:off x="1916832" y="6228184"/>
            <a:ext cx="1440160" cy="1368152"/>
          </a:xfrm>
          <a:prstGeom prst="rect">
            <a:avLst/>
          </a:prstGeom>
          <a:noFill/>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C:\Users\Админ\Pictures\hello_html_ma802cb2.png"/>
          <p:cNvPicPr>
            <a:picLocks noChangeAspect="1" noChangeArrowheads="1"/>
          </p:cNvPicPr>
          <p:nvPr/>
        </p:nvPicPr>
        <p:blipFill>
          <a:blip r:embed="rId2" cstate="print"/>
          <a:srcRect l="3837" r="2879"/>
          <a:stretch>
            <a:fillRect/>
          </a:stretch>
        </p:blipFill>
        <p:spPr bwMode="auto">
          <a:xfrm>
            <a:off x="0" y="0"/>
            <a:ext cx="6858000" cy="9144000"/>
          </a:xfrm>
          <a:prstGeom prst="rect">
            <a:avLst/>
          </a:prstGeom>
          <a:noFill/>
        </p:spPr>
      </p:pic>
      <p:pic>
        <p:nvPicPr>
          <p:cNvPr id="3" name="Picture 2" descr="https://ds04.infourok.ru/uploads/ex/0137/00142576-afb5988c/img1.jpg"/>
          <p:cNvPicPr>
            <a:picLocks noChangeAspect="1" noChangeArrowheads="1"/>
          </p:cNvPicPr>
          <p:nvPr/>
        </p:nvPicPr>
        <p:blipFill>
          <a:blip r:embed="rId3" cstate="print"/>
          <a:srcRect l="15476" t="22050" r="14951" b="14951"/>
          <a:stretch>
            <a:fillRect/>
          </a:stretch>
        </p:blipFill>
        <p:spPr bwMode="auto">
          <a:xfrm>
            <a:off x="548680" y="1907706"/>
            <a:ext cx="5976664" cy="4418460"/>
          </a:xfrm>
          <a:prstGeom prst="rect">
            <a:avLst/>
          </a:prstGeom>
          <a:noFill/>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C:\Users\Админ\Pictures\hello_html_ma802cb2.png"/>
          <p:cNvPicPr>
            <a:picLocks noChangeAspect="1" noChangeArrowheads="1"/>
          </p:cNvPicPr>
          <p:nvPr/>
        </p:nvPicPr>
        <p:blipFill>
          <a:blip r:embed="rId2" cstate="print"/>
          <a:srcRect l="3837" r="2879"/>
          <a:stretch>
            <a:fillRect/>
          </a:stretch>
        </p:blipFill>
        <p:spPr bwMode="auto">
          <a:xfrm>
            <a:off x="0" y="0"/>
            <a:ext cx="6858000" cy="9144000"/>
          </a:xfrm>
          <a:prstGeom prst="rect">
            <a:avLst/>
          </a:prstGeom>
          <a:noFill/>
        </p:spPr>
      </p:pic>
      <p:pic>
        <p:nvPicPr>
          <p:cNvPr id="20482" name="Picture 2" descr="https://media.oki.by/img/catalog/55000/55728_176086.jpg"/>
          <p:cNvPicPr>
            <a:picLocks noChangeAspect="1" noChangeArrowheads="1"/>
          </p:cNvPicPr>
          <p:nvPr/>
        </p:nvPicPr>
        <p:blipFill>
          <a:blip r:embed="rId3" cstate="print"/>
          <a:srcRect l="3762" t="3614" r="3299" b="3614"/>
          <a:stretch>
            <a:fillRect/>
          </a:stretch>
        </p:blipFill>
        <p:spPr bwMode="auto">
          <a:xfrm rot="5400000">
            <a:off x="-531440" y="1475656"/>
            <a:ext cx="7992888" cy="5976664"/>
          </a:xfrm>
          <a:prstGeom prst="rect">
            <a:avLst/>
          </a:prstGeom>
          <a:noFill/>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C:\Users\Админ\Pictures\hello_html_ma802cb2.png"/>
          <p:cNvPicPr>
            <a:picLocks noChangeAspect="1" noChangeArrowheads="1"/>
          </p:cNvPicPr>
          <p:nvPr/>
        </p:nvPicPr>
        <p:blipFill>
          <a:blip r:embed="rId2" cstate="print"/>
          <a:srcRect l="3837" r="2879"/>
          <a:stretch>
            <a:fillRect/>
          </a:stretch>
        </p:blipFill>
        <p:spPr bwMode="auto">
          <a:xfrm>
            <a:off x="0" y="0"/>
            <a:ext cx="6858000" cy="9144000"/>
          </a:xfrm>
          <a:prstGeom prst="rect">
            <a:avLst/>
          </a:prstGeom>
          <a:noFill/>
        </p:spPr>
      </p:pic>
      <p:sp>
        <p:nvSpPr>
          <p:cNvPr id="3" name="Прямоугольник 2"/>
          <p:cNvSpPr/>
          <p:nvPr/>
        </p:nvSpPr>
        <p:spPr>
          <a:xfrm>
            <a:off x="3140969" y="539552"/>
            <a:ext cx="595036" cy="369332"/>
          </a:xfrm>
          <a:prstGeom prst="rect">
            <a:avLst/>
          </a:prstGeom>
        </p:spPr>
        <p:txBody>
          <a:bodyPr wrap="none">
            <a:spAutoFit/>
          </a:bodyPr>
          <a:lstStyle/>
          <a:p>
            <a:pPr algn="ctr"/>
            <a:r>
              <a:rPr lang="ru-RU" b="1" dirty="0" smtClean="0">
                <a:latin typeface="Cambria Math" pitchFamily="18" charset="0"/>
                <a:ea typeface="Cambria Math" pitchFamily="18" charset="0"/>
              </a:rPr>
              <a:t>№ 8</a:t>
            </a:r>
          </a:p>
        </p:txBody>
      </p:sp>
      <p:pic>
        <p:nvPicPr>
          <p:cNvPr id="19458" name="Picture 2" descr="https://ds05.infourok.ru/uploads/ex/06ad/00159e04-08b6363c/hello_html_30090f61.jpg"/>
          <p:cNvPicPr>
            <a:picLocks noChangeAspect="1" noChangeArrowheads="1"/>
          </p:cNvPicPr>
          <p:nvPr/>
        </p:nvPicPr>
        <p:blipFill>
          <a:blip r:embed="rId3" cstate="print"/>
          <a:srcRect t="29395"/>
          <a:stretch>
            <a:fillRect/>
          </a:stretch>
        </p:blipFill>
        <p:spPr bwMode="auto">
          <a:xfrm>
            <a:off x="404664" y="971600"/>
            <a:ext cx="6048672" cy="3816424"/>
          </a:xfrm>
          <a:prstGeom prst="rect">
            <a:avLst/>
          </a:prstGeom>
          <a:noFill/>
          <a:ln>
            <a:solidFill>
              <a:schemeClr val="tx1"/>
            </a:solidFill>
          </a:ln>
        </p:spPr>
      </p:pic>
      <p:pic>
        <p:nvPicPr>
          <p:cNvPr id="19460" name="Picture 4" descr="https://i.pinimg.com/236x/76/ea/b2/76eab20638f71b3cb5dbd7bb0f17ad45--find--material.jpg"/>
          <p:cNvPicPr>
            <a:picLocks noChangeAspect="1" noChangeArrowheads="1"/>
          </p:cNvPicPr>
          <p:nvPr/>
        </p:nvPicPr>
        <p:blipFill>
          <a:blip r:embed="rId4" cstate="print"/>
          <a:srcRect/>
          <a:stretch>
            <a:fillRect/>
          </a:stretch>
        </p:blipFill>
        <p:spPr bwMode="auto">
          <a:xfrm>
            <a:off x="332658" y="4860032"/>
            <a:ext cx="6192688" cy="3744416"/>
          </a:xfrm>
          <a:prstGeom prst="rect">
            <a:avLst/>
          </a:prstGeom>
          <a:noFill/>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C:\Users\Админ\Pictures\hello_html_ma802cb2.png"/>
          <p:cNvPicPr>
            <a:picLocks noChangeAspect="1" noChangeArrowheads="1"/>
          </p:cNvPicPr>
          <p:nvPr/>
        </p:nvPicPr>
        <p:blipFill>
          <a:blip r:embed="rId2" cstate="print"/>
          <a:srcRect l="3837" r="2879"/>
          <a:stretch>
            <a:fillRect/>
          </a:stretch>
        </p:blipFill>
        <p:spPr bwMode="auto">
          <a:xfrm>
            <a:off x="0" y="0"/>
            <a:ext cx="6858000" cy="9144000"/>
          </a:xfrm>
          <a:prstGeom prst="rect">
            <a:avLst/>
          </a:prstGeom>
          <a:noFill/>
        </p:spPr>
      </p:pic>
      <p:pic>
        <p:nvPicPr>
          <p:cNvPr id="55298" name="Picture 2" descr="https://pp.userapi.com/c637428/v637428422/b8bf/8B9AeiBBAfs.jpg"/>
          <p:cNvPicPr>
            <a:picLocks noChangeAspect="1" noChangeArrowheads="1"/>
          </p:cNvPicPr>
          <p:nvPr/>
        </p:nvPicPr>
        <p:blipFill>
          <a:blip r:embed="rId3" cstate="print"/>
          <a:srcRect/>
          <a:stretch>
            <a:fillRect/>
          </a:stretch>
        </p:blipFill>
        <p:spPr bwMode="auto">
          <a:xfrm>
            <a:off x="404664" y="683568"/>
            <a:ext cx="6048672" cy="3816424"/>
          </a:xfrm>
          <a:prstGeom prst="rect">
            <a:avLst/>
          </a:prstGeom>
          <a:noFill/>
          <a:ln>
            <a:solidFill>
              <a:schemeClr val="tx1"/>
            </a:solidFill>
          </a:ln>
        </p:spPr>
      </p:pic>
      <p:pic>
        <p:nvPicPr>
          <p:cNvPr id="55300" name="Picture 4" descr="https://ds44.edu.korolev.ru/wp-content/uploads/sites/91/2020/06/%D1%82%D0%B8%D1%82-800x560.jpg"/>
          <p:cNvPicPr>
            <a:picLocks noChangeAspect="1" noChangeArrowheads="1"/>
          </p:cNvPicPr>
          <p:nvPr/>
        </p:nvPicPr>
        <p:blipFill>
          <a:blip r:embed="rId4" cstate="print"/>
          <a:srcRect l="4762" t="18367" r="4762"/>
          <a:stretch>
            <a:fillRect/>
          </a:stretch>
        </p:blipFill>
        <p:spPr bwMode="auto">
          <a:xfrm>
            <a:off x="404664" y="4644008"/>
            <a:ext cx="6048672" cy="3744416"/>
          </a:xfrm>
          <a:prstGeom prst="rect">
            <a:avLst/>
          </a:prstGeom>
          <a:noFill/>
          <a:ln>
            <a:solidFill>
              <a:schemeClr val="tx1"/>
            </a:solid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AutoShape 2" descr="https://ds04.infourok.ru/uploads/ex/023d/00106974-4a0342dc/hello_html_ma802cb2.png"/>
          <p:cNvSpPr>
            <a:spLocks noChangeAspect="1" noChangeArrowheads="1"/>
          </p:cNvSpPr>
          <p:nvPr/>
        </p:nvSpPr>
        <p:spPr bwMode="auto">
          <a:xfrm>
            <a:off x="155577" y="-136526"/>
            <a:ext cx="298450" cy="29845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028" name="AutoShape 4" descr="https://pickimage.ru/wp-content/uploads/images/detskie/frame/ramki8.jpg"/>
          <p:cNvSpPr>
            <a:spLocks noChangeAspect="1" noChangeArrowheads="1"/>
          </p:cNvSpPr>
          <p:nvPr/>
        </p:nvSpPr>
        <p:spPr bwMode="auto">
          <a:xfrm>
            <a:off x="155577" y="-136526"/>
            <a:ext cx="298450" cy="29845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1030" name="Picture 6" descr="C:\Users\Админ\Pictures\hello_html_ma802cb2.png"/>
          <p:cNvPicPr>
            <a:picLocks noChangeAspect="1" noChangeArrowheads="1"/>
          </p:cNvPicPr>
          <p:nvPr/>
        </p:nvPicPr>
        <p:blipFill>
          <a:blip r:embed="rId2" cstate="print"/>
          <a:srcRect l="3837" r="2879"/>
          <a:stretch>
            <a:fillRect/>
          </a:stretch>
        </p:blipFill>
        <p:spPr bwMode="auto">
          <a:xfrm>
            <a:off x="0" y="0"/>
            <a:ext cx="6858000" cy="4499992"/>
          </a:xfrm>
          <a:prstGeom prst="rect">
            <a:avLst/>
          </a:prstGeom>
          <a:noFill/>
        </p:spPr>
      </p:pic>
      <p:pic>
        <p:nvPicPr>
          <p:cNvPr id="6" name="Picture 6" descr="C:\Users\Админ\Pictures\hello_html_ma802cb2.png"/>
          <p:cNvPicPr>
            <a:picLocks noChangeAspect="1" noChangeArrowheads="1"/>
          </p:cNvPicPr>
          <p:nvPr/>
        </p:nvPicPr>
        <p:blipFill>
          <a:blip r:embed="rId2" cstate="print"/>
          <a:srcRect l="3837" r="2879"/>
          <a:stretch>
            <a:fillRect/>
          </a:stretch>
        </p:blipFill>
        <p:spPr bwMode="auto">
          <a:xfrm>
            <a:off x="0" y="4499992"/>
            <a:ext cx="6858000" cy="4644008"/>
          </a:xfrm>
          <a:prstGeom prst="rect">
            <a:avLst/>
          </a:prstGeom>
          <a:noFill/>
        </p:spPr>
      </p:pic>
      <p:sp>
        <p:nvSpPr>
          <p:cNvPr id="7" name="Прямоугольник 6"/>
          <p:cNvSpPr/>
          <p:nvPr/>
        </p:nvSpPr>
        <p:spPr>
          <a:xfrm>
            <a:off x="620688" y="611560"/>
            <a:ext cx="5616624" cy="1938992"/>
          </a:xfrm>
          <a:prstGeom prst="rect">
            <a:avLst/>
          </a:prstGeom>
        </p:spPr>
        <p:txBody>
          <a:bodyPr wrap="square">
            <a:spAutoFit/>
          </a:bodyPr>
          <a:lstStyle/>
          <a:p>
            <a:pPr algn="ctr"/>
            <a:r>
              <a:rPr lang="kk-KZ" sz="2000" b="1" dirty="0" smtClean="0">
                <a:solidFill>
                  <a:srgbClr val="FF0000"/>
                </a:solidFill>
                <a:latin typeface="Cambria Math" pitchFamily="18" charset="0"/>
                <a:ea typeface="Cambria Math" pitchFamily="18" charset="0"/>
              </a:rPr>
              <a:t>№ 3</a:t>
            </a:r>
          </a:p>
          <a:p>
            <a:r>
              <a:rPr lang="kk-KZ" sz="2000" b="1" dirty="0" smtClean="0">
                <a:solidFill>
                  <a:srgbClr val="FF0000"/>
                </a:solidFill>
                <a:latin typeface="Cambria Math" pitchFamily="18" charset="0"/>
                <a:ea typeface="Cambria Math" pitchFamily="18" charset="0"/>
              </a:rPr>
              <a:t>Дидактикалық ойын: </a:t>
            </a:r>
            <a:r>
              <a:rPr lang="kk-KZ" sz="2000" b="1" dirty="0" smtClean="0">
                <a:latin typeface="Cambria Math" pitchFamily="18" charset="0"/>
                <a:ea typeface="Cambria Math" pitchFamily="18" charset="0"/>
              </a:rPr>
              <a:t>"Қай зат кімдікі?"</a:t>
            </a:r>
            <a:endParaRPr lang="ru-RU" sz="2000" dirty="0" smtClean="0">
              <a:latin typeface="Cambria Math" pitchFamily="18" charset="0"/>
              <a:ea typeface="Cambria Math" pitchFamily="18" charset="0"/>
            </a:endParaRPr>
          </a:p>
          <a:p>
            <a:r>
              <a:rPr lang="kk-KZ" sz="2000" b="1" dirty="0" smtClean="0">
                <a:solidFill>
                  <a:srgbClr val="FF0000"/>
                </a:solidFill>
                <a:latin typeface="Cambria Math" pitchFamily="18" charset="0"/>
                <a:ea typeface="Cambria Math" pitchFamily="18" charset="0"/>
              </a:rPr>
              <a:t>Мақсаты:</a:t>
            </a:r>
            <a:r>
              <a:rPr lang="ru-RU" sz="2000" dirty="0" smtClean="0">
                <a:latin typeface="Cambria Math" pitchFamily="18" charset="0"/>
                <a:ea typeface="Cambria Math" pitchFamily="18" charset="0"/>
              </a:rPr>
              <a:t> </a:t>
            </a:r>
            <a:r>
              <a:rPr lang="kk-KZ" sz="2000" dirty="0" smtClean="0">
                <a:latin typeface="Cambria Math" pitchFamily="18" charset="0"/>
                <a:ea typeface="Cambria Math" pitchFamily="18" charset="0"/>
              </a:rPr>
              <a:t>сөздік корларын молайту.</a:t>
            </a:r>
            <a:endParaRPr lang="ru-RU" sz="2000" dirty="0" smtClean="0">
              <a:latin typeface="Cambria Math" pitchFamily="18" charset="0"/>
              <a:ea typeface="Cambria Math" pitchFamily="18" charset="0"/>
            </a:endParaRPr>
          </a:p>
          <a:p>
            <a:r>
              <a:rPr lang="kk-KZ" sz="2000" b="1" dirty="0" smtClean="0">
                <a:solidFill>
                  <a:srgbClr val="FF0000"/>
                </a:solidFill>
                <a:latin typeface="Cambria Math" pitchFamily="18" charset="0"/>
                <a:ea typeface="Cambria Math" pitchFamily="18" charset="0"/>
              </a:rPr>
              <a:t>Шарты:</a:t>
            </a:r>
            <a:r>
              <a:rPr lang="ru-RU" sz="2000" dirty="0" smtClean="0">
                <a:latin typeface="Cambria Math" pitchFamily="18" charset="0"/>
                <a:ea typeface="Cambria Math" pitchFamily="18" charset="0"/>
              </a:rPr>
              <a:t> </a:t>
            </a:r>
            <a:r>
              <a:rPr lang="kk-KZ" sz="2000" dirty="0" smtClean="0">
                <a:latin typeface="Cambria Math" pitchFamily="18" charset="0"/>
                <a:ea typeface="Cambria Math" pitchFamily="18" charset="0"/>
              </a:rPr>
              <a:t>мұнда балалар әжесіне, атасына, анасына, әкесіне, ағасына, апасына, әпкесіне тиісті затты тауып сызықпен қосу керек</a:t>
            </a:r>
            <a:endParaRPr lang="ru-RU" sz="2000" dirty="0">
              <a:latin typeface="Cambria Math" pitchFamily="18" charset="0"/>
              <a:ea typeface="Cambria Math" pitchFamily="18" charset="0"/>
            </a:endParaRPr>
          </a:p>
        </p:txBody>
      </p:sp>
      <p:sp>
        <p:nvSpPr>
          <p:cNvPr id="8" name="Прямоугольник 7"/>
          <p:cNvSpPr/>
          <p:nvPr/>
        </p:nvSpPr>
        <p:spPr>
          <a:xfrm>
            <a:off x="476672" y="4932041"/>
            <a:ext cx="6120680" cy="3477875"/>
          </a:xfrm>
          <a:prstGeom prst="rect">
            <a:avLst/>
          </a:prstGeom>
        </p:spPr>
        <p:txBody>
          <a:bodyPr wrap="square">
            <a:spAutoFit/>
          </a:bodyPr>
          <a:lstStyle/>
          <a:p>
            <a:pPr algn="ctr"/>
            <a:r>
              <a:rPr lang="kk-KZ" sz="2000" b="1" dirty="0" smtClean="0">
                <a:solidFill>
                  <a:srgbClr val="FF0000"/>
                </a:solidFill>
                <a:latin typeface="Cambria Math" pitchFamily="18" charset="0"/>
                <a:ea typeface="Cambria Math" pitchFamily="18" charset="0"/>
              </a:rPr>
              <a:t>№ 4 </a:t>
            </a:r>
          </a:p>
          <a:p>
            <a:r>
              <a:rPr lang="kk-KZ" sz="2000" b="1" dirty="0" smtClean="0">
                <a:solidFill>
                  <a:srgbClr val="FF0000"/>
                </a:solidFill>
                <a:latin typeface="Cambria Math" pitchFamily="18" charset="0"/>
                <a:ea typeface="Cambria Math" pitchFamily="18" charset="0"/>
              </a:rPr>
              <a:t>Дидактикалық ойын:  </a:t>
            </a:r>
            <a:r>
              <a:rPr lang="kk-KZ" sz="2000" b="1" dirty="0" smtClean="0">
                <a:latin typeface="Cambria Math" pitchFamily="18" charset="0"/>
                <a:ea typeface="Cambria Math" pitchFamily="18" charset="0"/>
              </a:rPr>
              <a:t>“Бөліктерді құрастыр"</a:t>
            </a:r>
            <a:endParaRPr lang="ru-RU" sz="2000" dirty="0" smtClean="0">
              <a:latin typeface="Cambria Math" pitchFamily="18" charset="0"/>
              <a:ea typeface="Cambria Math" pitchFamily="18" charset="0"/>
            </a:endParaRPr>
          </a:p>
          <a:p>
            <a:r>
              <a:rPr lang="kk-KZ" sz="2000" b="1" dirty="0" smtClean="0">
                <a:solidFill>
                  <a:srgbClr val="FF0000"/>
                </a:solidFill>
                <a:latin typeface="Cambria Math" pitchFamily="18" charset="0"/>
                <a:ea typeface="Cambria Math" pitchFamily="18" charset="0"/>
              </a:rPr>
              <a:t>Мақсаты:</a:t>
            </a:r>
            <a:r>
              <a:rPr lang="ru-RU" sz="2000" dirty="0" smtClean="0">
                <a:solidFill>
                  <a:srgbClr val="FF0000"/>
                </a:solidFill>
                <a:latin typeface="Cambria Math" pitchFamily="18" charset="0"/>
                <a:ea typeface="Cambria Math" pitchFamily="18" charset="0"/>
              </a:rPr>
              <a:t> </a:t>
            </a:r>
            <a:r>
              <a:rPr lang="kk-KZ" sz="2000" dirty="0" smtClean="0">
                <a:latin typeface="Cambria Math" pitchFamily="18" charset="0"/>
                <a:ea typeface="Cambria Math" pitchFamily="18" charset="0"/>
              </a:rPr>
              <a:t>Бөлшектерден сюжетті сурет құрастыруға машақтандыру.(отбасы суреті). кесінді суреттер</a:t>
            </a:r>
            <a:endParaRPr lang="ru-RU" sz="2000" dirty="0" smtClean="0">
              <a:latin typeface="Cambria Math" pitchFamily="18" charset="0"/>
              <a:ea typeface="Cambria Math" pitchFamily="18" charset="0"/>
            </a:endParaRPr>
          </a:p>
          <a:p>
            <a:r>
              <a:rPr lang="kk-KZ" sz="2000" b="1" dirty="0" smtClean="0">
                <a:solidFill>
                  <a:srgbClr val="FF0000"/>
                </a:solidFill>
                <a:latin typeface="Cambria Math" pitchFamily="18" charset="0"/>
                <a:ea typeface="Cambria Math" pitchFamily="18" charset="0"/>
              </a:rPr>
              <a:t>Шарты:</a:t>
            </a:r>
            <a:r>
              <a:rPr lang="ru-RU" sz="2000" dirty="0" smtClean="0">
                <a:solidFill>
                  <a:srgbClr val="FF0000"/>
                </a:solidFill>
                <a:latin typeface="Cambria Math" pitchFamily="18" charset="0"/>
                <a:ea typeface="Cambria Math" pitchFamily="18" charset="0"/>
              </a:rPr>
              <a:t> </a:t>
            </a:r>
            <a:r>
              <a:rPr lang="kk-KZ" sz="2000" dirty="0" smtClean="0">
                <a:latin typeface="Cambria Math" pitchFamily="18" charset="0"/>
                <a:ea typeface="Cambria Math" pitchFamily="18" charset="0"/>
              </a:rPr>
              <a:t>Балалар: Таңертең топ ішіне кірсем, топта....мен дайындаған суретті қиып тастапты, міне қараңдар мына үлкен кесілген, қағаздар жатыр.</a:t>
            </a:r>
            <a:endParaRPr lang="ru-RU" sz="2000" dirty="0" smtClean="0">
              <a:latin typeface="Cambria Math" pitchFamily="18" charset="0"/>
              <a:ea typeface="Cambria Math" pitchFamily="18" charset="0"/>
            </a:endParaRPr>
          </a:p>
          <a:p>
            <a:r>
              <a:rPr lang="kk-KZ" sz="2000" dirty="0" smtClean="0">
                <a:latin typeface="Cambria Math" pitchFamily="18" charset="0"/>
                <a:ea typeface="Cambria Math" pitchFamily="18" charset="0"/>
              </a:rPr>
              <a:t>Балалар қалай ойлайсыңдар, олай істеуге болама? суретті қалай атаймыз?</a:t>
            </a:r>
            <a:endParaRPr lang="kk-KZ" sz="2000" dirty="0">
              <a:latin typeface="Cambria Math" pitchFamily="18" charset="0"/>
              <a:ea typeface="Cambria Math" pitchFamily="18"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C:\Users\Админ\Pictures\hello_html_ma802cb2.png"/>
          <p:cNvPicPr>
            <a:picLocks noChangeAspect="1" noChangeArrowheads="1"/>
          </p:cNvPicPr>
          <p:nvPr/>
        </p:nvPicPr>
        <p:blipFill>
          <a:blip r:embed="rId2" cstate="print"/>
          <a:srcRect l="3837" r="2879"/>
          <a:stretch>
            <a:fillRect/>
          </a:stretch>
        </p:blipFill>
        <p:spPr bwMode="auto">
          <a:xfrm>
            <a:off x="0" y="0"/>
            <a:ext cx="6858000" cy="9144000"/>
          </a:xfrm>
          <a:prstGeom prst="rect">
            <a:avLst/>
          </a:prstGeom>
          <a:noFill/>
        </p:spPr>
      </p:pic>
      <p:pic>
        <p:nvPicPr>
          <p:cNvPr id="56322" name="Picture 2" descr="https://cf.ppt-online.org/files/slide/k/K1ioyweAt3v5xkVO0fMW7GbaDQCTnzU9ScRrXq/slide-2.jpg"/>
          <p:cNvPicPr>
            <a:picLocks noChangeAspect="1" noChangeArrowheads="1"/>
          </p:cNvPicPr>
          <p:nvPr/>
        </p:nvPicPr>
        <p:blipFill>
          <a:blip r:embed="rId3" cstate="print"/>
          <a:srcRect l="4986" t="29915" r="4023" b="13579"/>
          <a:stretch>
            <a:fillRect/>
          </a:stretch>
        </p:blipFill>
        <p:spPr bwMode="auto">
          <a:xfrm>
            <a:off x="548682" y="755576"/>
            <a:ext cx="5760640" cy="3744416"/>
          </a:xfrm>
          <a:prstGeom prst="rect">
            <a:avLst/>
          </a:prstGeom>
          <a:noFill/>
          <a:ln>
            <a:solidFill>
              <a:schemeClr val="tx1"/>
            </a:solidFill>
          </a:ln>
        </p:spPr>
      </p:pic>
      <p:pic>
        <p:nvPicPr>
          <p:cNvPr id="56324" name="Picture 4" descr="https://i10.fotocdn.net/s127/5a8b184c72f7c4f0/public_pin_l/2891783299.jpg"/>
          <p:cNvPicPr>
            <a:picLocks noChangeAspect="1" noChangeArrowheads="1"/>
          </p:cNvPicPr>
          <p:nvPr/>
        </p:nvPicPr>
        <p:blipFill>
          <a:blip r:embed="rId4" cstate="print"/>
          <a:srcRect t="4563"/>
          <a:stretch>
            <a:fillRect/>
          </a:stretch>
        </p:blipFill>
        <p:spPr bwMode="auto">
          <a:xfrm>
            <a:off x="476673" y="4644009"/>
            <a:ext cx="5976664" cy="4086227"/>
          </a:xfrm>
          <a:prstGeom prst="rect">
            <a:avLst/>
          </a:prstGeom>
          <a:noFill/>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C:\Users\Админ\Pictures\hello_html_ma802cb2.png"/>
          <p:cNvPicPr>
            <a:picLocks noChangeAspect="1" noChangeArrowheads="1"/>
          </p:cNvPicPr>
          <p:nvPr/>
        </p:nvPicPr>
        <p:blipFill>
          <a:blip r:embed="rId2" cstate="print"/>
          <a:srcRect l="3837" r="2879"/>
          <a:stretch>
            <a:fillRect/>
          </a:stretch>
        </p:blipFill>
        <p:spPr bwMode="auto">
          <a:xfrm>
            <a:off x="0" y="0"/>
            <a:ext cx="6858000" cy="9144000"/>
          </a:xfrm>
          <a:prstGeom prst="rect">
            <a:avLst/>
          </a:prstGeom>
          <a:noFill/>
        </p:spPr>
      </p:pic>
      <p:sp>
        <p:nvSpPr>
          <p:cNvPr id="4" name="Прямоугольник 3"/>
          <p:cNvSpPr/>
          <p:nvPr/>
        </p:nvSpPr>
        <p:spPr>
          <a:xfrm>
            <a:off x="3140969" y="539552"/>
            <a:ext cx="595036" cy="369332"/>
          </a:xfrm>
          <a:prstGeom prst="rect">
            <a:avLst/>
          </a:prstGeom>
        </p:spPr>
        <p:txBody>
          <a:bodyPr wrap="none">
            <a:spAutoFit/>
          </a:bodyPr>
          <a:lstStyle/>
          <a:p>
            <a:pPr algn="ctr"/>
            <a:r>
              <a:rPr lang="ru-RU" b="1" dirty="0" smtClean="0">
                <a:latin typeface="Cambria Math" pitchFamily="18" charset="0"/>
                <a:ea typeface="Cambria Math" pitchFamily="18" charset="0"/>
              </a:rPr>
              <a:t>№ 9</a:t>
            </a:r>
          </a:p>
        </p:txBody>
      </p:sp>
      <p:sp>
        <p:nvSpPr>
          <p:cNvPr id="23554" name="AutoShape 2" descr="https://fsd.kopilkaurokov.ru/up/html/2021/03/29/k_6061a02acc947/577018_6.jpeg"/>
          <p:cNvSpPr>
            <a:spLocks noChangeAspect="1" noChangeArrowheads="1"/>
          </p:cNvSpPr>
          <p:nvPr/>
        </p:nvSpPr>
        <p:spPr bwMode="auto">
          <a:xfrm>
            <a:off x="155575" y="-144461"/>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23556" name="Picture 4" descr="C:\Users\Админ\Desktop\577018_6.jpeg"/>
          <p:cNvPicPr>
            <a:picLocks noChangeAspect="1" noChangeArrowheads="1"/>
          </p:cNvPicPr>
          <p:nvPr/>
        </p:nvPicPr>
        <p:blipFill>
          <a:blip r:embed="rId3" cstate="print">
            <a:clrChange>
              <a:clrFrom>
                <a:srgbClr val="FFFF87"/>
              </a:clrFrom>
              <a:clrTo>
                <a:srgbClr val="FFFF87">
                  <a:alpha val="0"/>
                </a:srgbClr>
              </a:clrTo>
            </a:clrChange>
          </a:blip>
          <a:srcRect/>
          <a:stretch>
            <a:fillRect/>
          </a:stretch>
        </p:blipFill>
        <p:spPr bwMode="auto">
          <a:xfrm>
            <a:off x="404665" y="971600"/>
            <a:ext cx="6072674" cy="4392488"/>
          </a:xfrm>
          <a:prstGeom prst="rect">
            <a:avLst/>
          </a:prstGeom>
          <a:noFill/>
        </p:spPr>
      </p:pic>
      <p:pic>
        <p:nvPicPr>
          <p:cNvPr id="23558" name="Picture 6" descr="C:\Users\Админ\Desktop\Үй жануарлары\9ade7d6b4d8226e0fdf78251aac6335d.jpg"/>
          <p:cNvPicPr>
            <a:picLocks noChangeAspect="1" noChangeArrowheads="1"/>
          </p:cNvPicPr>
          <p:nvPr/>
        </p:nvPicPr>
        <p:blipFill>
          <a:blip r:embed="rId4" cstate="print"/>
          <a:srcRect/>
          <a:stretch>
            <a:fillRect/>
          </a:stretch>
        </p:blipFill>
        <p:spPr bwMode="auto">
          <a:xfrm flipH="1">
            <a:off x="3068961" y="6588226"/>
            <a:ext cx="1557430" cy="1164332"/>
          </a:xfrm>
          <a:prstGeom prst="rect">
            <a:avLst/>
          </a:prstGeom>
          <a:noFill/>
        </p:spPr>
      </p:pic>
      <p:pic>
        <p:nvPicPr>
          <p:cNvPr id="23559" name="Picture 7" descr="C:\Users\Админ\Desktop\Үй жануарлары\9155981c288ea3626eba019803e88653.jpg"/>
          <p:cNvPicPr>
            <a:picLocks noChangeAspect="1" noChangeArrowheads="1"/>
          </p:cNvPicPr>
          <p:nvPr/>
        </p:nvPicPr>
        <p:blipFill>
          <a:blip r:embed="rId5" cstate="print"/>
          <a:srcRect t="6256" b="14495"/>
          <a:stretch>
            <a:fillRect/>
          </a:stretch>
        </p:blipFill>
        <p:spPr bwMode="auto">
          <a:xfrm flipH="1">
            <a:off x="548680" y="5364091"/>
            <a:ext cx="2376264" cy="1463511"/>
          </a:xfrm>
          <a:prstGeom prst="rect">
            <a:avLst/>
          </a:prstGeom>
          <a:noFill/>
        </p:spPr>
      </p:pic>
      <p:pic>
        <p:nvPicPr>
          <p:cNvPr id="23560" name="Picture 8" descr="C:\Users\Админ\Desktop\Үй жануарлары\46ee86c67c23cc8ccd4531256e6fca4a.jpg"/>
          <p:cNvPicPr>
            <a:picLocks noChangeAspect="1" noChangeArrowheads="1"/>
          </p:cNvPicPr>
          <p:nvPr/>
        </p:nvPicPr>
        <p:blipFill>
          <a:blip r:embed="rId6" cstate="print"/>
          <a:srcRect/>
          <a:stretch>
            <a:fillRect/>
          </a:stretch>
        </p:blipFill>
        <p:spPr bwMode="auto">
          <a:xfrm>
            <a:off x="1700810" y="6876258"/>
            <a:ext cx="1438149" cy="1275036"/>
          </a:xfrm>
          <a:prstGeom prst="rect">
            <a:avLst/>
          </a:prstGeom>
          <a:noFill/>
        </p:spPr>
      </p:pic>
      <p:pic>
        <p:nvPicPr>
          <p:cNvPr id="23561" name="Picture 9" descr="C:\Users\Админ\Desktop\Үй жануарлары\fa603e94e6e258e50008b5d1319b7cc6.jpg"/>
          <p:cNvPicPr>
            <a:picLocks noChangeAspect="1" noChangeArrowheads="1"/>
          </p:cNvPicPr>
          <p:nvPr/>
        </p:nvPicPr>
        <p:blipFill>
          <a:blip r:embed="rId7" cstate="print">
            <a:clrChange>
              <a:clrFrom>
                <a:srgbClr val="F2F2F2"/>
              </a:clrFrom>
              <a:clrTo>
                <a:srgbClr val="F2F2F2">
                  <a:alpha val="0"/>
                </a:srgbClr>
              </a:clrTo>
            </a:clrChange>
          </a:blip>
          <a:srcRect r="50238" b="52876"/>
          <a:stretch>
            <a:fillRect/>
          </a:stretch>
        </p:blipFill>
        <p:spPr bwMode="auto">
          <a:xfrm>
            <a:off x="4293098" y="5364088"/>
            <a:ext cx="2216763" cy="2267744"/>
          </a:xfrm>
          <a:prstGeom prst="rect">
            <a:avLst/>
          </a:prstGeom>
          <a:noFill/>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C:\Users\Админ\Pictures\hello_html_ma802cb2.png"/>
          <p:cNvPicPr>
            <a:picLocks noChangeAspect="1" noChangeArrowheads="1"/>
          </p:cNvPicPr>
          <p:nvPr/>
        </p:nvPicPr>
        <p:blipFill>
          <a:blip r:embed="rId2" cstate="print"/>
          <a:srcRect l="3837" r="2879"/>
          <a:stretch>
            <a:fillRect/>
          </a:stretch>
        </p:blipFill>
        <p:spPr bwMode="auto">
          <a:xfrm>
            <a:off x="0" y="0"/>
            <a:ext cx="6858000" cy="9144000"/>
          </a:xfrm>
          <a:prstGeom prst="rect">
            <a:avLst/>
          </a:prstGeom>
          <a:noFill/>
        </p:spPr>
      </p:pic>
      <p:pic>
        <p:nvPicPr>
          <p:cNvPr id="22529" name="Picture 1" descr="C:\Users\Админ\Desktop\Үй жануарлары\12c60cdecc4200119264475133de7a9d.jpg"/>
          <p:cNvPicPr>
            <a:picLocks noChangeAspect="1" noChangeArrowheads="1"/>
          </p:cNvPicPr>
          <p:nvPr/>
        </p:nvPicPr>
        <p:blipFill>
          <a:blip r:embed="rId3" cstate="print"/>
          <a:srcRect/>
          <a:stretch>
            <a:fillRect/>
          </a:stretch>
        </p:blipFill>
        <p:spPr bwMode="auto">
          <a:xfrm>
            <a:off x="3645026" y="1187625"/>
            <a:ext cx="1229373" cy="1080120"/>
          </a:xfrm>
          <a:prstGeom prst="rect">
            <a:avLst/>
          </a:prstGeom>
          <a:noFill/>
        </p:spPr>
      </p:pic>
      <p:pic>
        <p:nvPicPr>
          <p:cNvPr id="22530" name="Picture 2" descr="C:\Users\Админ\Desktop\Үй жануарлары\02b6372fa47392b636fcafd6ae6b25ed.jpg"/>
          <p:cNvPicPr>
            <a:picLocks noChangeAspect="1" noChangeArrowheads="1"/>
          </p:cNvPicPr>
          <p:nvPr/>
        </p:nvPicPr>
        <p:blipFill>
          <a:blip r:embed="rId4" cstate="print"/>
          <a:srcRect b="10932"/>
          <a:stretch>
            <a:fillRect/>
          </a:stretch>
        </p:blipFill>
        <p:spPr bwMode="auto">
          <a:xfrm flipH="1">
            <a:off x="764704" y="827584"/>
            <a:ext cx="2475270" cy="1656184"/>
          </a:xfrm>
          <a:prstGeom prst="rect">
            <a:avLst/>
          </a:prstGeom>
          <a:noFill/>
        </p:spPr>
      </p:pic>
      <p:pic>
        <p:nvPicPr>
          <p:cNvPr id="22531" name="Picture 3" descr="C:\Users\Админ\Desktop\Үй жануарлары\8d3ce5dd39d42650b462537c05544bff.jpg"/>
          <p:cNvPicPr>
            <a:picLocks noChangeAspect="1" noChangeArrowheads="1"/>
          </p:cNvPicPr>
          <p:nvPr/>
        </p:nvPicPr>
        <p:blipFill>
          <a:blip r:embed="rId5" cstate="print"/>
          <a:srcRect b="10577"/>
          <a:stretch>
            <a:fillRect/>
          </a:stretch>
        </p:blipFill>
        <p:spPr bwMode="auto">
          <a:xfrm>
            <a:off x="3861050" y="2483768"/>
            <a:ext cx="2236933" cy="1872208"/>
          </a:xfrm>
          <a:prstGeom prst="rect">
            <a:avLst/>
          </a:prstGeom>
          <a:noFill/>
        </p:spPr>
      </p:pic>
      <p:sp>
        <p:nvSpPr>
          <p:cNvPr id="22533" name="AutoShape 5" descr="https://cdn1.vectorstock.com/i/1000x1000/87/85/cartoon-funny-bear-vector-16998785.jpg"/>
          <p:cNvSpPr>
            <a:spLocks noChangeAspect="1" noChangeArrowheads="1"/>
          </p:cNvSpPr>
          <p:nvPr/>
        </p:nvSpPr>
        <p:spPr bwMode="auto">
          <a:xfrm>
            <a:off x="155575" y="-144461"/>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22534" name="Picture 6" descr="C:\Users\Админ\Desktop\cartoon-funny-bear-vector-16998785.jpg"/>
          <p:cNvPicPr>
            <a:picLocks noChangeAspect="1" noChangeArrowheads="1"/>
          </p:cNvPicPr>
          <p:nvPr/>
        </p:nvPicPr>
        <p:blipFill>
          <a:blip r:embed="rId6" cstate="print"/>
          <a:srcRect b="8701"/>
          <a:stretch>
            <a:fillRect/>
          </a:stretch>
        </p:blipFill>
        <p:spPr bwMode="auto">
          <a:xfrm>
            <a:off x="2420888" y="2627785"/>
            <a:ext cx="1296144" cy="1076163"/>
          </a:xfrm>
          <a:prstGeom prst="rect">
            <a:avLst/>
          </a:prstGeom>
          <a:noFill/>
        </p:spPr>
      </p:pic>
      <p:pic>
        <p:nvPicPr>
          <p:cNvPr id="22535" name="Picture 7" descr="C:\Users\Админ\Desktop\Үй жануарлары\b8ca5799db80d54fe40c7272c77b03b7.jpg"/>
          <p:cNvPicPr>
            <a:picLocks noChangeAspect="1" noChangeArrowheads="1"/>
          </p:cNvPicPr>
          <p:nvPr/>
        </p:nvPicPr>
        <p:blipFill>
          <a:blip r:embed="rId7" cstate="print">
            <a:clrChange>
              <a:clrFrom>
                <a:srgbClr val="FFFFFF"/>
              </a:clrFrom>
              <a:clrTo>
                <a:srgbClr val="FFFFFF">
                  <a:alpha val="0"/>
                </a:srgbClr>
              </a:clrTo>
            </a:clrChange>
          </a:blip>
          <a:srcRect b="14440"/>
          <a:stretch>
            <a:fillRect/>
          </a:stretch>
        </p:blipFill>
        <p:spPr bwMode="auto">
          <a:xfrm flipH="1">
            <a:off x="332656" y="3923928"/>
            <a:ext cx="3240361" cy="2088232"/>
          </a:xfrm>
          <a:prstGeom prst="rect">
            <a:avLst/>
          </a:prstGeom>
          <a:noFill/>
        </p:spPr>
      </p:pic>
      <p:pic>
        <p:nvPicPr>
          <p:cNvPr id="22536" name="Picture 8" descr="C:\Users\Админ\Desktop\Үй жануарлары\986781e560424091543e0b963fbf51e6.jpg"/>
          <p:cNvPicPr>
            <a:picLocks noChangeAspect="1" noChangeArrowheads="1"/>
          </p:cNvPicPr>
          <p:nvPr/>
        </p:nvPicPr>
        <p:blipFill>
          <a:blip r:embed="rId8" cstate="print"/>
          <a:srcRect b="10958"/>
          <a:stretch>
            <a:fillRect/>
          </a:stretch>
        </p:blipFill>
        <p:spPr bwMode="auto">
          <a:xfrm>
            <a:off x="4005064" y="4644010"/>
            <a:ext cx="1809174" cy="1400513"/>
          </a:xfrm>
          <a:prstGeom prst="rect">
            <a:avLst/>
          </a:prstGeom>
          <a:noFill/>
        </p:spPr>
      </p:pic>
      <p:pic>
        <p:nvPicPr>
          <p:cNvPr id="22537" name="Picture 9" descr="C:\Users\Админ\Desktop\Үй жануарлары\e40e3efb3fe73d550bd4881333920bf9.jpg"/>
          <p:cNvPicPr>
            <a:picLocks noChangeAspect="1" noChangeArrowheads="1"/>
          </p:cNvPicPr>
          <p:nvPr/>
        </p:nvPicPr>
        <p:blipFill>
          <a:blip r:embed="rId9" cstate="print">
            <a:clrChange>
              <a:clrFrom>
                <a:srgbClr val="FFFFFF"/>
              </a:clrFrom>
              <a:clrTo>
                <a:srgbClr val="FFFFFF">
                  <a:alpha val="0"/>
                </a:srgbClr>
              </a:clrTo>
            </a:clrChange>
          </a:blip>
          <a:srcRect/>
          <a:stretch>
            <a:fillRect/>
          </a:stretch>
        </p:blipFill>
        <p:spPr bwMode="auto">
          <a:xfrm>
            <a:off x="1340769" y="6300193"/>
            <a:ext cx="4464496" cy="2184627"/>
          </a:xfrm>
          <a:prstGeom prst="rect">
            <a:avLst/>
          </a:prstGeom>
          <a:noFill/>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C:\Users\Админ\Pictures\hello_html_ma802cb2.png"/>
          <p:cNvPicPr>
            <a:picLocks noChangeAspect="1" noChangeArrowheads="1"/>
          </p:cNvPicPr>
          <p:nvPr/>
        </p:nvPicPr>
        <p:blipFill>
          <a:blip r:embed="rId2" cstate="print"/>
          <a:srcRect l="3837" r="2879"/>
          <a:stretch>
            <a:fillRect/>
          </a:stretch>
        </p:blipFill>
        <p:spPr bwMode="auto">
          <a:xfrm>
            <a:off x="0" y="0"/>
            <a:ext cx="6858000" cy="9144000"/>
          </a:xfrm>
          <a:prstGeom prst="rect">
            <a:avLst/>
          </a:prstGeom>
          <a:noFill/>
        </p:spPr>
      </p:pic>
      <p:sp>
        <p:nvSpPr>
          <p:cNvPr id="3" name="Прямоугольник 2"/>
          <p:cNvSpPr/>
          <p:nvPr/>
        </p:nvSpPr>
        <p:spPr>
          <a:xfrm rot="16200000">
            <a:off x="229298" y="4315320"/>
            <a:ext cx="720069" cy="369332"/>
          </a:xfrm>
          <a:prstGeom prst="rect">
            <a:avLst/>
          </a:prstGeom>
        </p:spPr>
        <p:txBody>
          <a:bodyPr wrap="none">
            <a:spAutoFit/>
          </a:bodyPr>
          <a:lstStyle/>
          <a:p>
            <a:pPr algn="ctr"/>
            <a:r>
              <a:rPr lang="ru-RU" b="1" dirty="0" smtClean="0">
                <a:latin typeface="Cambria Math" pitchFamily="18" charset="0"/>
                <a:ea typeface="Cambria Math" pitchFamily="18" charset="0"/>
              </a:rPr>
              <a:t>№ 10</a:t>
            </a:r>
          </a:p>
        </p:txBody>
      </p:sp>
      <p:pic>
        <p:nvPicPr>
          <p:cNvPr id="21506" name="Picture 2" descr="http://900igr.net/up/datai/98505/0039-032-.jpg"/>
          <p:cNvPicPr>
            <a:picLocks noChangeAspect="1" noChangeArrowheads="1"/>
          </p:cNvPicPr>
          <p:nvPr/>
        </p:nvPicPr>
        <p:blipFill>
          <a:blip r:embed="rId3" cstate="print"/>
          <a:srcRect/>
          <a:stretch>
            <a:fillRect/>
          </a:stretch>
        </p:blipFill>
        <p:spPr bwMode="auto">
          <a:xfrm rot="16200000">
            <a:off x="-315416" y="1763688"/>
            <a:ext cx="7704856" cy="5544616"/>
          </a:xfrm>
          <a:prstGeom prst="rect">
            <a:avLst/>
          </a:prstGeom>
          <a:noFill/>
          <a:ln>
            <a:solidFill>
              <a:schemeClr val="tx1"/>
            </a:solid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C:\Users\Админ\Pictures\hello_html_ma802cb2.png"/>
          <p:cNvPicPr>
            <a:picLocks noChangeAspect="1" noChangeArrowheads="1"/>
          </p:cNvPicPr>
          <p:nvPr/>
        </p:nvPicPr>
        <p:blipFill>
          <a:blip r:embed="rId2" cstate="print"/>
          <a:srcRect l="3837" r="2879"/>
          <a:stretch>
            <a:fillRect/>
          </a:stretch>
        </p:blipFill>
        <p:spPr bwMode="auto">
          <a:xfrm>
            <a:off x="0" y="0"/>
            <a:ext cx="6858000" cy="9144000"/>
          </a:xfrm>
          <a:prstGeom prst="rect">
            <a:avLst/>
          </a:prstGeom>
          <a:noFill/>
        </p:spPr>
      </p:pic>
      <p:pic>
        <p:nvPicPr>
          <p:cNvPr id="20482" name="Picture 2" descr="https://fs01.vseosvita.ua/0100977n-1454/014.jpg"/>
          <p:cNvPicPr>
            <a:picLocks noChangeAspect="1" noChangeArrowheads="1"/>
          </p:cNvPicPr>
          <p:nvPr/>
        </p:nvPicPr>
        <p:blipFill>
          <a:blip r:embed="rId3" cstate="print"/>
          <a:srcRect/>
          <a:stretch>
            <a:fillRect/>
          </a:stretch>
        </p:blipFill>
        <p:spPr bwMode="auto">
          <a:xfrm rot="16200000">
            <a:off x="-531440" y="1619672"/>
            <a:ext cx="7920880" cy="5904656"/>
          </a:xfrm>
          <a:prstGeom prst="rect">
            <a:avLst/>
          </a:prstGeom>
          <a:noFill/>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C:\Users\Админ\Pictures\hello_html_ma802cb2.png"/>
          <p:cNvPicPr>
            <a:picLocks noChangeAspect="1" noChangeArrowheads="1"/>
          </p:cNvPicPr>
          <p:nvPr/>
        </p:nvPicPr>
        <p:blipFill>
          <a:blip r:embed="rId2" cstate="print"/>
          <a:srcRect l="3837" r="2879"/>
          <a:stretch>
            <a:fillRect/>
          </a:stretch>
        </p:blipFill>
        <p:spPr bwMode="auto">
          <a:xfrm>
            <a:off x="0" y="0"/>
            <a:ext cx="6858000" cy="9144000"/>
          </a:xfrm>
          <a:prstGeom prst="rect">
            <a:avLst/>
          </a:prstGeom>
          <a:noFill/>
        </p:spPr>
      </p:pic>
      <p:pic>
        <p:nvPicPr>
          <p:cNvPr id="3" name="Picture 4" descr="http://shkola-sadik.ru/upload/iblock/b3c/b3c4f91fec86f1cd50336df4f1038e53.jpg"/>
          <p:cNvPicPr>
            <a:picLocks noChangeAspect="1" noChangeArrowheads="1"/>
          </p:cNvPicPr>
          <p:nvPr/>
        </p:nvPicPr>
        <p:blipFill>
          <a:blip r:embed="rId3" cstate="print"/>
          <a:srcRect t="9720" b="9281"/>
          <a:stretch>
            <a:fillRect/>
          </a:stretch>
        </p:blipFill>
        <p:spPr bwMode="auto">
          <a:xfrm rot="16200000">
            <a:off x="-531440" y="1619672"/>
            <a:ext cx="7848872" cy="5832648"/>
          </a:xfrm>
          <a:prstGeom prst="rect">
            <a:avLst/>
          </a:prstGeom>
          <a:noFill/>
          <a:ln>
            <a:solidFill>
              <a:schemeClr val="tx1"/>
            </a:solid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C:\Users\Админ\Pictures\hello_html_ma802cb2.png"/>
          <p:cNvPicPr>
            <a:picLocks noChangeAspect="1" noChangeArrowheads="1"/>
          </p:cNvPicPr>
          <p:nvPr/>
        </p:nvPicPr>
        <p:blipFill>
          <a:blip r:embed="rId2" cstate="print"/>
          <a:srcRect l="3837" r="2879"/>
          <a:stretch>
            <a:fillRect/>
          </a:stretch>
        </p:blipFill>
        <p:spPr bwMode="auto">
          <a:xfrm>
            <a:off x="0" y="0"/>
            <a:ext cx="6858000" cy="9144000"/>
          </a:xfrm>
          <a:prstGeom prst="rect">
            <a:avLst/>
          </a:prstGeom>
          <a:noFill/>
        </p:spPr>
      </p:pic>
      <p:sp>
        <p:nvSpPr>
          <p:cNvPr id="4" name="Прямоугольник 3"/>
          <p:cNvSpPr/>
          <p:nvPr/>
        </p:nvSpPr>
        <p:spPr>
          <a:xfrm>
            <a:off x="3140968" y="395536"/>
            <a:ext cx="801823" cy="369332"/>
          </a:xfrm>
          <a:prstGeom prst="rect">
            <a:avLst/>
          </a:prstGeom>
        </p:spPr>
        <p:txBody>
          <a:bodyPr wrap="none">
            <a:spAutoFit/>
          </a:bodyPr>
          <a:lstStyle/>
          <a:p>
            <a:pPr algn="ctr"/>
            <a:r>
              <a:rPr lang="ru-RU" b="1" dirty="0" smtClean="0">
                <a:latin typeface="Cambria" pitchFamily="18" charset="0"/>
                <a:ea typeface="Cambria Math" pitchFamily="18" charset="0"/>
              </a:rPr>
              <a:t>№  11</a:t>
            </a:r>
          </a:p>
        </p:txBody>
      </p:sp>
      <p:pic>
        <p:nvPicPr>
          <p:cNvPr id="5" name="Picture 2" descr="https://arte1.ru/images/detailed/2/14454.jpg"/>
          <p:cNvPicPr>
            <a:picLocks noChangeAspect="1" noChangeArrowheads="1"/>
          </p:cNvPicPr>
          <p:nvPr/>
        </p:nvPicPr>
        <p:blipFill>
          <a:blip r:embed="rId3" cstate="print"/>
          <a:srcRect/>
          <a:stretch>
            <a:fillRect/>
          </a:stretch>
        </p:blipFill>
        <p:spPr bwMode="auto">
          <a:xfrm>
            <a:off x="476673" y="755576"/>
            <a:ext cx="5886400" cy="4392488"/>
          </a:xfrm>
          <a:prstGeom prst="rect">
            <a:avLst/>
          </a:prstGeom>
          <a:noFill/>
        </p:spPr>
      </p:pic>
      <p:pic>
        <p:nvPicPr>
          <p:cNvPr id="6" name="Picture 6" descr="https://i.pinimg.com/736x/a4/08/37/a40837418ed3aff923a3db866bc50dea.jpg"/>
          <p:cNvPicPr>
            <a:picLocks noChangeAspect="1" noChangeArrowheads="1"/>
          </p:cNvPicPr>
          <p:nvPr/>
        </p:nvPicPr>
        <p:blipFill>
          <a:blip r:embed="rId4" cstate="print"/>
          <a:srcRect/>
          <a:stretch>
            <a:fillRect/>
          </a:stretch>
        </p:blipFill>
        <p:spPr bwMode="auto">
          <a:xfrm>
            <a:off x="476674" y="5076056"/>
            <a:ext cx="5904656" cy="3528392"/>
          </a:xfrm>
          <a:prstGeom prst="rect">
            <a:avLst/>
          </a:prstGeom>
          <a:noFill/>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https://img2.freepng.ru/20180410/ciw/kisspng-butterfly-insect-clip-art-butterfly-5acccfb225ae92.1959955015233719541544.jpg"/>
          <p:cNvPicPr>
            <a:picLocks noChangeAspect="1" noChangeArrowheads="1"/>
          </p:cNvPicPr>
          <p:nvPr/>
        </p:nvPicPr>
        <p:blipFill>
          <a:blip r:embed="rId2" cstate="print"/>
          <a:srcRect/>
          <a:stretch>
            <a:fillRect/>
          </a:stretch>
        </p:blipFill>
        <p:spPr bwMode="auto">
          <a:xfrm flipH="1">
            <a:off x="1556793" y="899593"/>
            <a:ext cx="1584176" cy="1800201"/>
          </a:xfrm>
          <a:prstGeom prst="rect">
            <a:avLst/>
          </a:prstGeom>
          <a:noFill/>
        </p:spPr>
      </p:pic>
      <p:sp>
        <p:nvSpPr>
          <p:cNvPr id="22532" name="AutoShape 4" descr="https://www.pinclipart.com/picdir/big/542-5423201_clip-art-belle-animals-illustrations-.png"/>
          <p:cNvSpPr>
            <a:spLocks noChangeAspect="1" noChangeArrowheads="1"/>
          </p:cNvSpPr>
          <p:nvPr/>
        </p:nvSpPr>
        <p:spPr bwMode="auto">
          <a:xfrm>
            <a:off x="116681" y="-192617"/>
            <a:ext cx="228600" cy="4064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22534" name="Picture 6" descr="http://c.radikal.ru/c10/2004/a0/53d1b1ffcdb9.png"/>
          <p:cNvPicPr>
            <a:picLocks noChangeAspect="1" noChangeArrowheads="1"/>
          </p:cNvPicPr>
          <p:nvPr/>
        </p:nvPicPr>
        <p:blipFill>
          <a:blip r:embed="rId3" cstate="print"/>
          <a:srcRect/>
          <a:stretch>
            <a:fillRect/>
          </a:stretch>
        </p:blipFill>
        <p:spPr bwMode="auto">
          <a:xfrm>
            <a:off x="1628801" y="6876256"/>
            <a:ext cx="998749" cy="1728192"/>
          </a:xfrm>
          <a:prstGeom prst="rect">
            <a:avLst/>
          </a:prstGeom>
          <a:noFill/>
        </p:spPr>
      </p:pic>
      <p:pic>
        <p:nvPicPr>
          <p:cNvPr id="5" name="Picture 6" descr="https://thumbs.dreamstime.com/b/%D1%88%D0%B0%D1%80%D0%B6-%D0%B5%D0%B6%D0%B0-%D1%81%D0%BC%D0%BE%D1%82%D1%80%D0%B5-%D0%BA-%D1%81%D1%82%D0%BE%D1%80%D0%BE%D0%BD%D0%B5-53892672.jpg"/>
          <p:cNvPicPr>
            <a:picLocks noChangeAspect="1" noChangeArrowheads="1"/>
          </p:cNvPicPr>
          <p:nvPr/>
        </p:nvPicPr>
        <p:blipFill>
          <a:blip r:embed="rId4" cstate="print"/>
          <a:srcRect/>
          <a:stretch>
            <a:fillRect/>
          </a:stretch>
        </p:blipFill>
        <p:spPr bwMode="auto">
          <a:xfrm>
            <a:off x="3573017" y="1187625"/>
            <a:ext cx="1224136" cy="1308147"/>
          </a:xfrm>
          <a:prstGeom prst="rect">
            <a:avLst/>
          </a:prstGeom>
          <a:noFill/>
        </p:spPr>
      </p:pic>
      <p:pic>
        <p:nvPicPr>
          <p:cNvPr id="22536" name="Picture 8" descr="https://i.pinimg.com/originals/55/fb/8c/55fb8c304e1e3301f37db89f6aea9628.png"/>
          <p:cNvPicPr>
            <a:picLocks noChangeAspect="1" noChangeArrowheads="1"/>
          </p:cNvPicPr>
          <p:nvPr/>
        </p:nvPicPr>
        <p:blipFill>
          <a:blip r:embed="rId5" cstate="print"/>
          <a:srcRect/>
          <a:stretch>
            <a:fillRect/>
          </a:stretch>
        </p:blipFill>
        <p:spPr bwMode="auto">
          <a:xfrm flipH="1">
            <a:off x="980729" y="3059832"/>
            <a:ext cx="1827238" cy="1656184"/>
          </a:xfrm>
          <a:prstGeom prst="rect">
            <a:avLst/>
          </a:prstGeom>
          <a:noFill/>
        </p:spPr>
      </p:pic>
      <p:pic>
        <p:nvPicPr>
          <p:cNvPr id="22538" name="Picture 10" descr="https://st.depositphotos.com/2945617/3966/v/950/depositphotos_39663325-stock-illustration-turtle-cartoon.jpg"/>
          <p:cNvPicPr>
            <a:picLocks noChangeAspect="1" noChangeArrowheads="1"/>
          </p:cNvPicPr>
          <p:nvPr/>
        </p:nvPicPr>
        <p:blipFill>
          <a:blip r:embed="rId6" cstate="print"/>
          <a:srcRect/>
          <a:stretch>
            <a:fillRect/>
          </a:stretch>
        </p:blipFill>
        <p:spPr bwMode="auto">
          <a:xfrm flipH="1">
            <a:off x="2852937" y="3347864"/>
            <a:ext cx="1602178" cy="1574237"/>
          </a:xfrm>
          <a:prstGeom prst="rect">
            <a:avLst/>
          </a:prstGeom>
          <a:noFill/>
        </p:spPr>
      </p:pic>
      <p:pic>
        <p:nvPicPr>
          <p:cNvPr id="22540" name="Picture 12" descr="https://img2.freepng.ru/20190709/wzh/kisspng-butterfly-tail-drawing-painting-clip-art-cartoon-carassius-auratus-painting-drawing-cute-painted-or-5d24e2e7b753c8.0505095815626984717509.jpg"/>
          <p:cNvPicPr>
            <a:picLocks noChangeAspect="1" noChangeArrowheads="1"/>
          </p:cNvPicPr>
          <p:nvPr/>
        </p:nvPicPr>
        <p:blipFill>
          <a:blip r:embed="rId7" cstate="print"/>
          <a:srcRect/>
          <a:stretch>
            <a:fillRect/>
          </a:stretch>
        </p:blipFill>
        <p:spPr bwMode="auto">
          <a:xfrm>
            <a:off x="5085184" y="3419872"/>
            <a:ext cx="1199846" cy="1440160"/>
          </a:xfrm>
          <a:prstGeom prst="rect">
            <a:avLst/>
          </a:prstGeom>
          <a:noFill/>
        </p:spPr>
      </p:pic>
      <p:pic>
        <p:nvPicPr>
          <p:cNvPr id="22542" name="Picture 14" descr="https://img.pixers.pics/pho_wat(s3:700/FO/52/17/86/51/700_FO52178651_77d9cdd91038b0de71b510c2b0c0878d.jpg,700,514,cms:2018/10/5bd1b6b8d04b8_220x50-watermark.png,over,480,464,jpg)/wall-murals-cute-blue-whale-cartoon.jpg.jpg"/>
          <p:cNvPicPr>
            <a:picLocks noChangeAspect="1" noChangeArrowheads="1"/>
          </p:cNvPicPr>
          <p:nvPr/>
        </p:nvPicPr>
        <p:blipFill>
          <a:blip r:embed="rId8" cstate="print"/>
          <a:srcRect/>
          <a:stretch>
            <a:fillRect/>
          </a:stretch>
        </p:blipFill>
        <p:spPr bwMode="auto">
          <a:xfrm>
            <a:off x="764704" y="5076057"/>
            <a:ext cx="1728192" cy="1697313"/>
          </a:xfrm>
          <a:prstGeom prst="rect">
            <a:avLst/>
          </a:prstGeom>
          <a:noFill/>
        </p:spPr>
      </p:pic>
      <p:pic>
        <p:nvPicPr>
          <p:cNvPr id="22544" name="Picture 16" descr="https://img2.freepng.ru/20180327/xwq/kisspng-starfish-clip-art-star-ocean-5ab9e1389040e6.4572552915221312565909.jpg"/>
          <p:cNvPicPr>
            <a:picLocks noChangeAspect="1" noChangeArrowheads="1"/>
          </p:cNvPicPr>
          <p:nvPr/>
        </p:nvPicPr>
        <p:blipFill>
          <a:blip r:embed="rId9" cstate="print"/>
          <a:srcRect/>
          <a:stretch>
            <a:fillRect/>
          </a:stretch>
        </p:blipFill>
        <p:spPr bwMode="auto">
          <a:xfrm>
            <a:off x="2780929" y="5364089"/>
            <a:ext cx="860414" cy="1495633"/>
          </a:xfrm>
          <a:prstGeom prst="rect">
            <a:avLst/>
          </a:prstGeom>
          <a:noFill/>
        </p:spPr>
      </p:pic>
      <p:sp>
        <p:nvSpPr>
          <p:cNvPr id="22546" name="AutoShape 18" descr="https://metodsov.hamtlt.ru/images/hello_html_1738a591.png"/>
          <p:cNvSpPr>
            <a:spLocks noChangeAspect="1" noChangeArrowheads="1"/>
          </p:cNvSpPr>
          <p:nvPr/>
        </p:nvSpPr>
        <p:spPr bwMode="auto">
          <a:xfrm>
            <a:off x="116681" y="-192617"/>
            <a:ext cx="228600" cy="4064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22548" name="AutoShape 20" descr="https://metodsov.hamtlt.ru/images/hello_html_1738a591.png"/>
          <p:cNvSpPr>
            <a:spLocks noChangeAspect="1" noChangeArrowheads="1"/>
          </p:cNvSpPr>
          <p:nvPr/>
        </p:nvSpPr>
        <p:spPr bwMode="auto">
          <a:xfrm>
            <a:off x="116681" y="-192617"/>
            <a:ext cx="228600" cy="4064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22550" name="AutoShape 22" descr="https://metodsov.hamtlt.ru/images/hello_html_1738a591.png"/>
          <p:cNvSpPr>
            <a:spLocks noChangeAspect="1" noChangeArrowheads="1"/>
          </p:cNvSpPr>
          <p:nvPr/>
        </p:nvSpPr>
        <p:spPr bwMode="auto">
          <a:xfrm>
            <a:off x="116681" y="-192617"/>
            <a:ext cx="228600" cy="4064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22552" name="AutoShape 24" descr="https://metodsov.hamtlt.ru/images/hello_html_1738a591.png"/>
          <p:cNvSpPr>
            <a:spLocks noChangeAspect="1" noChangeArrowheads="1"/>
          </p:cNvSpPr>
          <p:nvPr/>
        </p:nvSpPr>
        <p:spPr bwMode="auto">
          <a:xfrm>
            <a:off x="116681" y="-192617"/>
            <a:ext cx="228600" cy="4064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22554" name="Picture 26" descr="http://i.mycdn.me/i?r=AzEPZsRbOZEKgBhR0XGMT1RkWqoLI5wg8PCiZRexZrVq36aKTM5SRkZCeTgDn6uOyic"/>
          <p:cNvPicPr>
            <a:picLocks noChangeAspect="1" noChangeArrowheads="1"/>
          </p:cNvPicPr>
          <p:nvPr/>
        </p:nvPicPr>
        <p:blipFill>
          <a:blip r:embed="rId10" cstate="print"/>
          <a:srcRect/>
          <a:stretch>
            <a:fillRect/>
          </a:stretch>
        </p:blipFill>
        <p:spPr bwMode="auto">
          <a:xfrm>
            <a:off x="4149081" y="5580112"/>
            <a:ext cx="2016224" cy="2036477"/>
          </a:xfrm>
          <a:prstGeom prst="rect">
            <a:avLst/>
          </a:prstGeom>
          <a:noFill/>
        </p:spPr>
      </p:pic>
      <p:pic>
        <p:nvPicPr>
          <p:cNvPr id="22556" name="Picture 28" descr="https://e7.pngegg.com/pngimages/861/932/png-clipart-yule-log-common-mushroom-fungus-drawing-mushroom-food-strawberries.png"/>
          <p:cNvPicPr>
            <a:picLocks noChangeAspect="1" noChangeArrowheads="1"/>
          </p:cNvPicPr>
          <p:nvPr/>
        </p:nvPicPr>
        <p:blipFill>
          <a:blip r:embed="rId11" cstate="print"/>
          <a:srcRect/>
          <a:stretch>
            <a:fillRect/>
          </a:stretch>
        </p:blipFill>
        <p:spPr bwMode="auto">
          <a:xfrm>
            <a:off x="5157193" y="827585"/>
            <a:ext cx="1218511" cy="2064227"/>
          </a:xfrm>
          <a:prstGeom prst="rect">
            <a:avLst/>
          </a:prstGeom>
          <a:noFill/>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C:\Users\Админ\Pictures\hello_html_ma802cb2.png"/>
          <p:cNvPicPr>
            <a:picLocks noChangeAspect="1" noChangeArrowheads="1"/>
          </p:cNvPicPr>
          <p:nvPr/>
        </p:nvPicPr>
        <p:blipFill>
          <a:blip r:embed="rId2" cstate="print"/>
          <a:srcRect l="3837" r="2879"/>
          <a:stretch>
            <a:fillRect/>
          </a:stretch>
        </p:blipFill>
        <p:spPr bwMode="auto">
          <a:xfrm>
            <a:off x="0" y="0"/>
            <a:ext cx="6858000" cy="9144000"/>
          </a:xfrm>
          <a:prstGeom prst="rect">
            <a:avLst/>
          </a:prstGeom>
          <a:noFill/>
        </p:spPr>
      </p:pic>
      <p:sp>
        <p:nvSpPr>
          <p:cNvPr id="4" name="Прямоугольник 3"/>
          <p:cNvSpPr/>
          <p:nvPr/>
        </p:nvSpPr>
        <p:spPr>
          <a:xfrm>
            <a:off x="3140968" y="395536"/>
            <a:ext cx="801823" cy="369332"/>
          </a:xfrm>
          <a:prstGeom prst="rect">
            <a:avLst/>
          </a:prstGeom>
        </p:spPr>
        <p:txBody>
          <a:bodyPr wrap="none">
            <a:spAutoFit/>
          </a:bodyPr>
          <a:lstStyle/>
          <a:p>
            <a:pPr algn="ctr"/>
            <a:r>
              <a:rPr lang="ru-RU" b="1" dirty="0" smtClean="0">
                <a:latin typeface="Cambria" pitchFamily="18" charset="0"/>
                <a:ea typeface="Cambria Math" pitchFamily="18" charset="0"/>
              </a:rPr>
              <a:t>№  12</a:t>
            </a:r>
          </a:p>
        </p:txBody>
      </p:sp>
      <p:pic>
        <p:nvPicPr>
          <p:cNvPr id="9219" name="Picture 3" descr="C:\Users\Админ\Desktop\img19.jpg"/>
          <p:cNvPicPr>
            <a:picLocks noChangeAspect="1" noChangeArrowheads="1"/>
          </p:cNvPicPr>
          <p:nvPr/>
        </p:nvPicPr>
        <p:blipFill>
          <a:blip r:embed="rId3" cstate="print"/>
          <a:srcRect/>
          <a:stretch>
            <a:fillRect/>
          </a:stretch>
        </p:blipFill>
        <p:spPr bwMode="auto">
          <a:xfrm>
            <a:off x="476673" y="755577"/>
            <a:ext cx="5950645" cy="3672408"/>
          </a:xfrm>
          <a:prstGeom prst="rect">
            <a:avLst/>
          </a:prstGeom>
          <a:noFill/>
          <a:ln>
            <a:solidFill>
              <a:schemeClr val="tx1"/>
            </a:solidFill>
          </a:ln>
        </p:spPr>
      </p:pic>
      <p:pic>
        <p:nvPicPr>
          <p:cNvPr id="9220" name="Picture 4" descr="C:\Users\Админ\Desktop\collect_picture_4.jpg"/>
          <p:cNvPicPr>
            <a:picLocks noChangeAspect="1" noChangeArrowheads="1"/>
          </p:cNvPicPr>
          <p:nvPr/>
        </p:nvPicPr>
        <p:blipFill>
          <a:blip r:embed="rId4" cstate="print"/>
          <a:srcRect/>
          <a:stretch>
            <a:fillRect/>
          </a:stretch>
        </p:blipFill>
        <p:spPr bwMode="auto">
          <a:xfrm>
            <a:off x="476673" y="4572000"/>
            <a:ext cx="5976664" cy="3816424"/>
          </a:xfrm>
          <a:prstGeom prst="rect">
            <a:avLst/>
          </a:prstGeom>
          <a:noFill/>
          <a:ln>
            <a:solidFill>
              <a:schemeClr val="tx1"/>
            </a:solid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C:\Users\Админ\Pictures\hello_html_ma802cb2.png"/>
          <p:cNvPicPr>
            <a:picLocks noChangeAspect="1" noChangeArrowheads="1"/>
          </p:cNvPicPr>
          <p:nvPr/>
        </p:nvPicPr>
        <p:blipFill>
          <a:blip r:embed="rId2" cstate="print"/>
          <a:srcRect l="3837" r="2879"/>
          <a:stretch>
            <a:fillRect/>
          </a:stretch>
        </p:blipFill>
        <p:spPr bwMode="auto">
          <a:xfrm>
            <a:off x="0" y="0"/>
            <a:ext cx="6858000" cy="9144000"/>
          </a:xfrm>
          <a:prstGeom prst="rect">
            <a:avLst/>
          </a:prstGeom>
          <a:noFill/>
        </p:spPr>
      </p:pic>
      <p:pic>
        <p:nvPicPr>
          <p:cNvPr id="2051" name="Picture 3" descr="C:\Users\Админ\Desktop\153d01200a3f8a37e5dbcbef2a260cb1.jpg"/>
          <p:cNvPicPr>
            <a:picLocks noChangeAspect="1" noChangeArrowheads="1"/>
          </p:cNvPicPr>
          <p:nvPr/>
        </p:nvPicPr>
        <p:blipFill>
          <a:blip r:embed="rId3" cstate="print">
            <a:clrChange>
              <a:clrFrom>
                <a:srgbClr val="EBEBEB"/>
              </a:clrFrom>
              <a:clrTo>
                <a:srgbClr val="EBEBEB">
                  <a:alpha val="0"/>
                </a:srgbClr>
              </a:clrTo>
            </a:clrChange>
          </a:blip>
          <a:srcRect/>
          <a:stretch>
            <a:fillRect/>
          </a:stretch>
        </p:blipFill>
        <p:spPr bwMode="auto">
          <a:xfrm>
            <a:off x="476673" y="539552"/>
            <a:ext cx="5904656" cy="3888432"/>
          </a:xfrm>
          <a:prstGeom prst="rect">
            <a:avLst/>
          </a:prstGeom>
          <a:noFill/>
          <a:ln>
            <a:solidFill>
              <a:schemeClr val="tx1"/>
            </a:solidFill>
          </a:ln>
        </p:spPr>
      </p:pic>
      <p:pic>
        <p:nvPicPr>
          <p:cNvPr id="2052" name="Picture 4" descr="C:\Users\Админ\Desktop\632b6e276b39831909432447f834db1f.jpg"/>
          <p:cNvPicPr>
            <a:picLocks noChangeAspect="1" noChangeArrowheads="1"/>
          </p:cNvPicPr>
          <p:nvPr/>
        </p:nvPicPr>
        <p:blipFill>
          <a:blip r:embed="rId4" cstate="print"/>
          <a:srcRect/>
          <a:stretch>
            <a:fillRect/>
          </a:stretch>
        </p:blipFill>
        <p:spPr bwMode="auto">
          <a:xfrm>
            <a:off x="476673" y="4572000"/>
            <a:ext cx="5904656" cy="3960440"/>
          </a:xfrm>
          <a:prstGeom prst="rect">
            <a:avLst/>
          </a:prstGeom>
          <a:noFill/>
          <a:ln>
            <a:solidFill>
              <a:schemeClr val="tx1"/>
            </a:solid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AutoShape 2" descr="https://ds04.infourok.ru/uploads/ex/023d/00106974-4a0342dc/hello_html_ma802cb2.png"/>
          <p:cNvSpPr>
            <a:spLocks noChangeAspect="1" noChangeArrowheads="1"/>
          </p:cNvSpPr>
          <p:nvPr/>
        </p:nvSpPr>
        <p:spPr bwMode="auto">
          <a:xfrm>
            <a:off x="155577" y="-136526"/>
            <a:ext cx="298450" cy="29845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028" name="AutoShape 4" descr="https://pickimage.ru/wp-content/uploads/images/detskie/frame/ramki8.jpg"/>
          <p:cNvSpPr>
            <a:spLocks noChangeAspect="1" noChangeArrowheads="1"/>
          </p:cNvSpPr>
          <p:nvPr/>
        </p:nvSpPr>
        <p:spPr bwMode="auto">
          <a:xfrm>
            <a:off x="155577" y="-136526"/>
            <a:ext cx="298450" cy="29845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1030" name="Picture 6" descr="C:\Users\Админ\Pictures\hello_html_ma802cb2.png"/>
          <p:cNvPicPr>
            <a:picLocks noChangeAspect="1" noChangeArrowheads="1"/>
          </p:cNvPicPr>
          <p:nvPr/>
        </p:nvPicPr>
        <p:blipFill>
          <a:blip r:embed="rId2" cstate="print"/>
          <a:srcRect l="3837" r="2879"/>
          <a:stretch>
            <a:fillRect/>
          </a:stretch>
        </p:blipFill>
        <p:spPr bwMode="auto">
          <a:xfrm>
            <a:off x="0" y="0"/>
            <a:ext cx="6858000" cy="4499992"/>
          </a:xfrm>
          <a:prstGeom prst="rect">
            <a:avLst/>
          </a:prstGeom>
          <a:noFill/>
        </p:spPr>
      </p:pic>
      <p:pic>
        <p:nvPicPr>
          <p:cNvPr id="6" name="Picture 6" descr="C:\Users\Админ\Pictures\hello_html_ma802cb2.png"/>
          <p:cNvPicPr>
            <a:picLocks noChangeAspect="1" noChangeArrowheads="1"/>
          </p:cNvPicPr>
          <p:nvPr/>
        </p:nvPicPr>
        <p:blipFill>
          <a:blip r:embed="rId2" cstate="print"/>
          <a:srcRect l="3837" r="2879"/>
          <a:stretch>
            <a:fillRect/>
          </a:stretch>
        </p:blipFill>
        <p:spPr bwMode="auto">
          <a:xfrm>
            <a:off x="0" y="4499992"/>
            <a:ext cx="6858000" cy="4644008"/>
          </a:xfrm>
          <a:prstGeom prst="rect">
            <a:avLst/>
          </a:prstGeom>
          <a:noFill/>
        </p:spPr>
      </p:pic>
      <p:sp>
        <p:nvSpPr>
          <p:cNvPr id="7" name="Прямоугольник 6"/>
          <p:cNvSpPr/>
          <p:nvPr/>
        </p:nvSpPr>
        <p:spPr>
          <a:xfrm>
            <a:off x="692697" y="539553"/>
            <a:ext cx="5544616" cy="2585323"/>
          </a:xfrm>
          <a:prstGeom prst="rect">
            <a:avLst/>
          </a:prstGeom>
        </p:spPr>
        <p:txBody>
          <a:bodyPr wrap="square">
            <a:spAutoFit/>
          </a:bodyPr>
          <a:lstStyle/>
          <a:p>
            <a:pPr algn="ctr"/>
            <a:r>
              <a:rPr lang="kk-KZ" sz="2000" b="1" dirty="0" smtClean="0">
                <a:solidFill>
                  <a:srgbClr val="FF0000"/>
                </a:solidFill>
                <a:latin typeface="Cambria Math" pitchFamily="18" charset="0"/>
                <a:ea typeface="Cambria Math" pitchFamily="18" charset="0"/>
              </a:rPr>
              <a:t>№ 5</a:t>
            </a:r>
          </a:p>
          <a:p>
            <a:r>
              <a:rPr lang="kk-KZ" sz="2000" b="1" dirty="0" smtClean="0">
                <a:solidFill>
                  <a:srgbClr val="FF0000"/>
                </a:solidFill>
                <a:latin typeface="Cambria Math" pitchFamily="18" charset="0"/>
                <a:ea typeface="Cambria Math" pitchFamily="18" charset="0"/>
              </a:rPr>
              <a:t>Дидактикалық ойын:   </a:t>
            </a:r>
            <a:r>
              <a:rPr lang="kk-KZ" sz="2000" b="1" dirty="0" smtClean="0">
                <a:latin typeface="Cambria Math" pitchFamily="18" charset="0"/>
                <a:ea typeface="Cambria Math" pitchFamily="18" charset="0"/>
              </a:rPr>
              <a:t>«Артық зат»</a:t>
            </a:r>
            <a:endParaRPr lang="ru-RU" sz="2000" dirty="0" smtClean="0">
              <a:latin typeface="Cambria Math" pitchFamily="18" charset="0"/>
              <a:ea typeface="Cambria Math" pitchFamily="18" charset="0"/>
            </a:endParaRPr>
          </a:p>
          <a:p>
            <a:r>
              <a:rPr lang="kk-KZ" sz="2000" b="1" dirty="0" smtClean="0">
                <a:solidFill>
                  <a:srgbClr val="FF0000"/>
                </a:solidFill>
                <a:latin typeface="Cambria Math" pitchFamily="18" charset="0"/>
                <a:ea typeface="Cambria Math" pitchFamily="18" charset="0"/>
              </a:rPr>
              <a:t>Мақсаты: </a:t>
            </a:r>
            <a:r>
              <a:rPr lang="kk-KZ" sz="2000" dirty="0" smtClean="0">
                <a:latin typeface="Cambria Math" pitchFamily="18" charset="0"/>
                <a:ea typeface="Cambria Math" pitchFamily="18" charset="0"/>
              </a:rPr>
              <a:t>ойлау қабілеттерін, қол моторикаларың дамыту.</a:t>
            </a:r>
            <a:endParaRPr lang="ru-RU" sz="2000" dirty="0" smtClean="0">
              <a:latin typeface="Cambria Math" pitchFamily="18" charset="0"/>
              <a:ea typeface="Cambria Math" pitchFamily="18" charset="0"/>
            </a:endParaRPr>
          </a:p>
          <a:p>
            <a:r>
              <a:rPr lang="kk-KZ" sz="2000" b="1" dirty="0" smtClean="0">
                <a:solidFill>
                  <a:srgbClr val="FF0000"/>
                </a:solidFill>
                <a:latin typeface="Cambria Math" pitchFamily="18" charset="0"/>
                <a:ea typeface="Cambria Math" pitchFamily="18" charset="0"/>
              </a:rPr>
              <a:t>Шарты: </a:t>
            </a:r>
            <a:r>
              <a:rPr lang="kk-KZ" sz="2000" dirty="0" smtClean="0">
                <a:latin typeface="Cambria Math" pitchFamily="18" charset="0"/>
                <a:ea typeface="Cambria Math" pitchFamily="18" charset="0"/>
              </a:rPr>
              <a:t>Балалардың алдына түрлі тақырыпта  суретімен карточкалар қойылады, олар суреттің ішінен артық затты атайды, сызып тастайды.</a:t>
            </a:r>
            <a:endParaRPr lang="ru-RU" sz="2000" dirty="0">
              <a:latin typeface="Cambria Math" pitchFamily="18" charset="0"/>
              <a:ea typeface="Cambria Math" pitchFamily="18" charset="0"/>
            </a:endParaRPr>
          </a:p>
        </p:txBody>
      </p:sp>
      <p:sp>
        <p:nvSpPr>
          <p:cNvPr id="8" name="Прямоугольник 7"/>
          <p:cNvSpPr/>
          <p:nvPr/>
        </p:nvSpPr>
        <p:spPr>
          <a:xfrm>
            <a:off x="692696" y="5076057"/>
            <a:ext cx="5616624" cy="2585323"/>
          </a:xfrm>
          <a:prstGeom prst="rect">
            <a:avLst/>
          </a:prstGeom>
        </p:spPr>
        <p:txBody>
          <a:bodyPr wrap="square">
            <a:spAutoFit/>
          </a:bodyPr>
          <a:lstStyle/>
          <a:p>
            <a:pPr algn="ctr"/>
            <a:r>
              <a:rPr lang="ru-RU" sz="2000" b="1" dirty="0" smtClean="0">
                <a:solidFill>
                  <a:srgbClr val="FF0000"/>
                </a:solidFill>
                <a:latin typeface="Cambria Math" pitchFamily="18" charset="0"/>
                <a:ea typeface="Cambria Math" pitchFamily="18" charset="0"/>
              </a:rPr>
              <a:t>№ 6</a:t>
            </a:r>
          </a:p>
          <a:p>
            <a:r>
              <a:rPr lang="ru-RU" sz="2000" b="1" dirty="0" err="1" smtClean="0">
                <a:solidFill>
                  <a:srgbClr val="FF0000"/>
                </a:solidFill>
                <a:latin typeface="Cambria Math" pitchFamily="18" charset="0"/>
                <a:ea typeface="Cambria Math" pitchFamily="18" charset="0"/>
              </a:rPr>
              <a:t>Дидактикалық ойын</a:t>
            </a:r>
            <a:r>
              <a:rPr lang="ru-RU" sz="2000" b="1" dirty="0" smtClean="0">
                <a:solidFill>
                  <a:srgbClr val="FF0000"/>
                </a:solidFill>
                <a:latin typeface="Cambria Math" pitchFamily="18" charset="0"/>
                <a:ea typeface="Cambria Math" pitchFamily="18" charset="0"/>
              </a:rPr>
              <a:t>:</a:t>
            </a:r>
            <a:r>
              <a:rPr lang="ru-RU" sz="2000" b="1" dirty="0" smtClean="0">
                <a:latin typeface="Cambria Math" pitchFamily="18" charset="0"/>
                <a:ea typeface="Cambria Math" pitchFamily="18" charset="0"/>
              </a:rPr>
              <a:t>«</a:t>
            </a:r>
            <a:r>
              <a:rPr lang="ru-RU" sz="2000" b="1" dirty="0" err="1" smtClean="0">
                <a:latin typeface="Cambria Math" pitchFamily="18" charset="0"/>
                <a:ea typeface="Cambria Math" pitchFamily="18" charset="0"/>
              </a:rPr>
              <a:t>Біреу</a:t>
            </a:r>
            <a:r>
              <a:rPr lang="ru-RU" sz="2000" b="1" dirty="0" smtClean="0">
                <a:latin typeface="Cambria Math" pitchFamily="18" charset="0"/>
                <a:ea typeface="Cambria Math" pitchFamily="18" charset="0"/>
              </a:rPr>
              <a:t> </a:t>
            </a:r>
            <a:r>
              <a:rPr lang="ru-RU" sz="2000" b="1" dirty="0" err="1" smtClean="0">
                <a:latin typeface="Cambria Math" pitchFamily="18" charset="0"/>
                <a:ea typeface="Cambria Math" pitchFamily="18" charset="0"/>
              </a:rPr>
              <a:t>және көп»</a:t>
            </a:r>
            <a:endParaRPr lang="ru-RU" sz="2000" b="1" dirty="0" smtClean="0">
              <a:latin typeface="Cambria Math" pitchFamily="18" charset="0"/>
              <a:ea typeface="Cambria Math" pitchFamily="18" charset="0"/>
            </a:endParaRPr>
          </a:p>
          <a:p>
            <a:r>
              <a:rPr lang="ru-RU" sz="2000" b="1" dirty="0" err="1" smtClean="0">
                <a:solidFill>
                  <a:srgbClr val="FF0000"/>
                </a:solidFill>
                <a:latin typeface="Cambria Math" pitchFamily="18" charset="0"/>
                <a:ea typeface="Cambria Math" pitchFamily="18" charset="0"/>
              </a:rPr>
              <a:t>Мақсаты: </a:t>
            </a:r>
            <a:r>
              <a:rPr lang="ru-RU" sz="2000" dirty="0" smtClean="0">
                <a:latin typeface="Cambria Math" pitchFamily="18" charset="0"/>
                <a:ea typeface="Cambria Math" pitchFamily="18" charset="0"/>
              </a:rPr>
              <a:t>«</a:t>
            </a:r>
            <a:r>
              <a:rPr lang="ru-RU" sz="2000" dirty="0" err="1" smtClean="0">
                <a:latin typeface="Cambria Math" pitchFamily="18" charset="0"/>
                <a:ea typeface="Cambria Math" pitchFamily="18" charset="0"/>
              </a:rPr>
              <a:t>Біреу</a:t>
            </a:r>
            <a:r>
              <a:rPr lang="ru-RU" sz="2000" dirty="0" smtClean="0">
                <a:latin typeface="Cambria Math" pitchFamily="18" charset="0"/>
                <a:ea typeface="Cambria Math" pitchFamily="18" charset="0"/>
              </a:rPr>
              <a:t> </a:t>
            </a:r>
            <a:r>
              <a:rPr lang="ru-RU" sz="2000" dirty="0" err="1" smtClean="0">
                <a:latin typeface="Cambria Math" pitchFamily="18" charset="0"/>
                <a:ea typeface="Cambria Math" pitchFamily="18" charset="0"/>
              </a:rPr>
              <a:t>және көп» ұғымын ажырата</a:t>
            </a:r>
            <a:r>
              <a:rPr lang="ru-RU" sz="2000" dirty="0" smtClean="0">
                <a:latin typeface="Cambria Math" pitchFamily="18" charset="0"/>
                <a:ea typeface="Cambria Math" pitchFamily="18" charset="0"/>
              </a:rPr>
              <a:t> </a:t>
            </a:r>
            <a:r>
              <a:rPr lang="ru-RU" sz="2000" dirty="0" err="1" smtClean="0">
                <a:latin typeface="Cambria Math" pitchFamily="18" charset="0"/>
                <a:ea typeface="Cambria Math" pitchFamily="18" charset="0"/>
              </a:rPr>
              <a:t>алуға үйрету.</a:t>
            </a:r>
            <a:r>
              <a:rPr lang="ru-RU" sz="2000" dirty="0" smtClean="0">
                <a:latin typeface="Cambria Math" pitchFamily="18" charset="0"/>
                <a:ea typeface="Cambria Math" pitchFamily="18" charset="0"/>
              </a:rPr>
              <a:t> </a:t>
            </a:r>
          </a:p>
          <a:p>
            <a:r>
              <a:rPr lang="ru-RU" sz="2000" b="1" dirty="0" err="1" smtClean="0">
                <a:solidFill>
                  <a:srgbClr val="FF0000"/>
                </a:solidFill>
                <a:latin typeface="Cambria Math" pitchFamily="18" charset="0"/>
                <a:ea typeface="Cambria Math" pitchFamily="18" charset="0"/>
              </a:rPr>
              <a:t>Шарты</a:t>
            </a:r>
            <a:r>
              <a:rPr lang="ru-RU" sz="2000" b="1" dirty="0" smtClean="0">
                <a:solidFill>
                  <a:srgbClr val="FF0000"/>
                </a:solidFill>
                <a:latin typeface="Cambria Math" pitchFamily="18" charset="0"/>
                <a:ea typeface="Cambria Math" pitchFamily="18" charset="0"/>
              </a:rPr>
              <a:t>:</a:t>
            </a:r>
            <a:r>
              <a:rPr lang="ru-RU" sz="2000" b="1" dirty="0" smtClean="0">
                <a:latin typeface="Cambria Math" pitchFamily="18" charset="0"/>
                <a:ea typeface="Cambria Math" pitchFamily="18" charset="0"/>
              </a:rPr>
              <a:t>  </a:t>
            </a:r>
            <a:r>
              <a:rPr lang="ru-RU" sz="2000" dirty="0" err="1" smtClean="0">
                <a:latin typeface="Cambria Math" pitchFamily="18" charset="0"/>
                <a:ea typeface="Cambria Math" pitchFamily="18" charset="0"/>
              </a:rPr>
              <a:t>Тәрбиеші балалардан</a:t>
            </a:r>
            <a:r>
              <a:rPr lang="ru-RU" sz="2000" dirty="0" smtClean="0">
                <a:latin typeface="Cambria Math" pitchFamily="18" charset="0"/>
                <a:ea typeface="Cambria Math" pitchFamily="18" charset="0"/>
              </a:rPr>
              <a:t> </a:t>
            </a:r>
            <a:r>
              <a:rPr lang="ru-RU" sz="2000" dirty="0" err="1" smtClean="0">
                <a:latin typeface="Cambria Math" pitchFamily="18" charset="0"/>
                <a:ea typeface="Cambria Math" pitchFamily="18" charset="0"/>
              </a:rPr>
              <a:t>заттардың арасынан</a:t>
            </a:r>
            <a:r>
              <a:rPr lang="ru-RU" sz="2000" dirty="0" smtClean="0">
                <a:latin typeface="Cambria Math" pitchFamily="18" charset="0"/>
                <a:ea typeface="Cambria Math" pitchFamily="18" charset="0"/>
              </a:rPr>
              <a:t> </a:t>
            </a:r>
            <a:r>
              <a:rPr lang="ru-RU" sz="2000" dirty="0" err="1" smtClean="0">
                <a:latin typeface="Cambria Math" pitchFamily="18" charset="0"/>
                <a:ea typeface="Cambria Math" pitchFamily="18" charset="0"/>
              </a:rPr>
              <a:t>бір</a:t>
            </a:r>
            <a:r>
              <a:rPr lang="ru-RU" sz="2000" dirty="0" smtClean="0">
                <a:latin typeface="Cambria Math" pitchFamily="18" charset="0"/>
                <a:ea typeface="Cambria Math" pitchFamily="18" charset="0"/>
              </a:rPr>
              <a:t> </a:t>
            </a:r>
            <a:r>
              <a:rPr lang="ru-RU" sz="2000" dirty="0" err="1" smtClean="0">
                <a:latin typeface="Cambria Math" pitchFamily="18" charset="0"/>
                <a:ea typeface="Cambria Math" pitchFamily="18" charset="0"/>
              </a:rPr>
              <a:t>және көп заттарды</a:t>
            </a:r>
            <a:r>
              <a:rPr lang="ru-RU" sz="2000" dirty="0" smtClean="0">
                <a:latin typeface="Cambria Math" pitchFamily="18" charset="0"/>
                <a:ea typeface="Cambria Math" pitchFamily="18" charset="0"/>
              </a:rPr>
              <a:t> </a:t>
            </a:r>
            <a:r>
              <a:rPr lang="ru-RU" sz="2000" dirty="0" err="1" smtClean="0">
                <a:latin typeface="Cambria Math" pitchFamily="18" charset="0"/>
                <a:ea typeface="Cambria Math" pitchFamily="18" charset="0"/>
              </a:rPr>
              <a:t>табуды</a:t>
            </a:r>
            <a:r>
              <a:rPr lang="ru-RU" sz="2000" dirty="0" smtClean="0">
                <a:latin typeface="Cambria Math" pitchFamily="18" charset="0"/>
                <a:ea typeface="Cambria Math" pitchFamily="18" charset="0"/>
              </a:rPr>
              <a:t> </a:t>
            </a:r>
            <a:r>
              <a:rPr lang="ru-RU" sz="2000" dirty="0" err="1" smtClean="0">
                <a:latin typeface="Cambria Math" pitchFamily="18" charset="0"/>
                <a:ea typeface="Cambria Math" pitchFamily="18" charset="0"/>
              </a:rPr>
              <a:t>өтінеді.</a:t>
            </a:r>
            <a:r>
              <a:rPr lang="ru-RU" sz="2000" dirty="0" smtClean="0">
                <a:latin typeface="Cambria Math" pitchFamily="18" charset="0"/>
                <a:ea typeface="Cambria Math" pitchFamily="18" charset="0"/>
              </a:rPr>
              <a:t> </a:t>
            </a:r>
            <a:r>
              <a:rPr lang="ru-RU" sz="2000" dirty="0" err="1" smtClean="0">
                <a:latin typeface="Cambria Math" pitchFamily="18" charset="0"/>
                <a:ea typeface="Cambria Math" pitchFamily="18" charset="0"/>
              </a:rPr>
              <a:t>Мысалы</a:t>
            </a:r>
            <a:r>
              <a:rPr lang="ru-RU" sz="2000" dirty="0" smtClean="0">
                <a:latin typeface="Cambria Math" pitchFamily="18" charset="0"/>
                <a:ea typeface="Cambria Math" pitchFamily="18" charset="0"/>
              </a:rPr>
              <a:t>: </a:t>
            </a:r>
            <a:r>
              <a:rPr lang="ru-RU" sz="2000" dirty="0" err="1" smtClean="0">
                <a:latin typeface="Cambria Math" pitchFamily="18" charset="0"/>
                <a:ea typeface="Cambria Math" pitchFamily="18" charset="0"/>
              </a:rPr>
              <a:t>сағат біреу</a:t>
            </a:r>
            <a:r>
              <a:rPr lang="ru-RU" sz="2000" dirty="0" smtClean="0">
                <a:latin typeface="Cambria Math" pitchFamily="18" charset="0"/>
                <a:ea typeface="Cambria Math" pitchFamily="18" charset="0"/>
              </a:rPr>
              <a:t>- </a:t>
            </a:r>
            <a:r>
              <a:rPr lang="ru-RU" sz="2000" dirty="0" err="1" smtClean="0">
                <a:latin typeface="Cambria Math" pitchFamily="18" charset="0"/>
                <a:ea typeface="Cambria Math" pitchFamily="18" charset="0"/>
              </a:rPr>
              <a:t>сиыр</a:t>
            </a:r>
            <a:r>
              <a:rPr lang="ru-RU" sz="2000" dirty="0" smtClean="0">
                <a:latin typeface="Cambria Math" pitchFamily="18" charset="0"/>
                <a:ea typeface="Cambria Math" pitchFamily="18" charset="0"/>
              </a:rPr>
              <a:t> </a:t>
            </a:r>
            <a:r>
              <a:rPr lang="ru-RU" sz="2000" dirty="0" err="1" smtClean="0">
                <a:latin typeface="Cambria Math" pitchFamily="18" charset="0"/>
                <a:ea typeface="Cambria Math" pitchFamily="18" charset="0"/>
              </a:rPr>
              <a:t>көп; бір</a:t>
            </a:r>
            <a:r>
              <a:rPr lang="ru-RU" sz="2000" dirty="0" smtClean="0">
                <a:latin typeface="Cambria Math" pitchFamily="18" charset="0"/>
                <a:ea typeface="Cambria Math" pitchFamily="18" charset="0"/>
              </a:rPr>
              <a:t> </a:t>
            </a:r>
            <a:r>
              <a:rPr lang="ru-RU" sz="2000" dirty="0" err="1" smtClean="0">
                <a:latin typeface="Cambria Math" pitchFamily="18" charset="0"/>
                <a:ea typeface="Cambria Math" pitchFamily="18" charset="0"/>
              </a:rPr>
              <a:t>аквариум-көп балық</a:t>
            </a:r>
            <a:endParaRPr lang="ru-RU" sz="2000" dirty="0">
              <a:latin typeface="Cambria Math" pitchFamily="18" charset="0"/>
              <a:ea typeface="Cambria Math" pitchFamily="18"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C:\Users\Админ\Pictures\hello_html_ma802cb2.png"/>
          <p:cNvPicPr>
            <a:picLocks noChangeAspect="1" noChangeArrowheads="1"/>
          </p:cNvPicPr>
          <p:nvPr/>
        </p:nvPicPr>
        <p:blipFill>
          <a:blip r:embed="rId2" cstate="print"/>
          <a:srcRect l="3837" r="2879"/>
          <a:stretch>
            <a:fillRect/>
          </a:stretch>
        </p:blipFill>
        <p:spPr bwMode="auto">
          <a:xfrm>
            <a:off x="0" y="0"/>
            <a:ext cx="6858000" cy="9144000"/>
          </a:xfrm>
          <a:prstGeom prst="rect">
            <a:avLst/>
          </a:prstGeom>
          <a:noFill/>
        </p:spPr>
      </p:pic>
      <p:sp>
        <p:nvSpPr>
          <p:cNvPr id="3" name="Прямоугольник 2"/>
          <p:cNvSpPr/>
          <p:nvPr/>
        </p:nvSpPr>
        <p:spPr>
          <a:xfrm>
            <a:off x="2996952" y="539552"/>
            <a:ext cx="801823" cy="369332"/>
          </a:xfrm>
          <a:prstGeom prst="rect">
            <a:avLst/>
          </a:prstGeom>
        </p:spPr>
        <p:txBody>
          <a:bodyPr wrap="none">
            <a:spAutoFit/>
          </a:bodyPr>
          <a:lstStyle/>
          <a:p>
            <a:pPr algn="ctr"/>
            <a:r>
              <a:rPr lang="ru-RU" b="1" dirty="0" smtClean="0">
                <a:latin typeface="Cambria" pitchFamily="18" charset="0"/>
                <a:ea typeface="Cambria Math" pitchFamily="18" charset="0"/>
              </a:rPr>
              <a:t>№ 13 </a:t>
            </a:r>
          </a:p>
        </p:txBody>
      </p:sp>
      <p:pic>
        <p:nvPicPr>
          <p:cNvPr id="3074" name="Picture 2" descr="https://im0-tub-kz.yandex.net/i?id=901dab0663af9de017cb29cfa61ce07f&amp;n=13"/>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620688" y="1259632"/>
            <a:ext cx="2952328" cy="6768752"/>
          </a:xfrm>
          <a:prstGeom prst="rect">
            <a:avLst/>
          </a:prstGeom>
          <a:noFill/>
        </p:spPr>
      </p:pic>
      <p:sp>
        <p:nvSpPr>
          <p:cNvPr id="5" name="Овал 4"/>
          <p:cNvSpPr/>
          <p:nvPr/>
        </p:nvSpPr>
        <p:spPr>
          <a:xfrm>
            <a:off x="4077072" y="1259632"/>
            <a:ext cx="1944216" cy="208823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Овал 5"/>
          <p:cNvSpPr/>
          <p:nvPr/>
        </p:nvSpPr>
        <p:spPr>
          <a:xfrm>
            <a:off x="4077072" y="3563888"/>
            <a:ext cx="1944216" cy="2088232"/>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Овал 6"/>
          <p:cNvSpPr/>
          <p:nvPr/>
        </p:nvSpPr>
        <p:spPr>
          <a:xfrm>
            <a:off x="4077072" y="5868144"/>
            <a:ext cx="1944216" cy="2088232"/>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C:\Users\Админ\Pictures\hello_html_ma802cb2.png"/>
          <p:cNvPicPr>
            <a:picLocks noChangeAspect="1" noChangeArrowheads="1"/>
          </p:cNvPicPr>
          <p:nvPr/>
        </p:nvPicPr>
        <p:blipFill>
          <a:blip r:embed="rId2" cstate="print"/>
          <a:srcRect l="3837" r="2879"/>
          <a:stretch>
            <a:fillRect/>
          </a:stretch>
        </p:blipFill>
        <p:spPr bwMode="auto">
          <a:xfrm>
            <a:off x="0" y="0"/>
            <a:ext cx="6858000" cy="9144000"/>
          </a:xfrm>
          <a:prstGeom prst="rect">
            <a:avLst/>
          </a:prstGeom>
          <a:noFill/>
        </p:spPr>
      </p:pic>
      <p:sp>
        <p:nvSpPr>
          <p:cNvPr id="3" name="Прямоугольник 2"/>
          <p:cNvSpPr/>
          <p:nvPr/>
        </p:nvSpPr>
        <p:spPr>
          <a:xfrm>
            <a:off x="3068960" y="611560"/>
            <a:ext cx="801823" cy="369332"/>
          </a:xfrm>
          <a:prstGeom prst="rect">
            <a:avLst/>
          </a:prstGeom>
        </p:spPr>
        <p:txBody>
          <a:bodyPr wrap="none">
            <a:spAutoFit/>
          </a:bodyPr>
          <a:lstStyle/>
          <a:p>
            <a:pPr algn="ctr"/>
            <a:r>
              <a:rPr lang="ru-RU" b="1" dirty="0" smtClean="0">
                <a:latin typeface="Cambria" pitchFamily="18" charset="0"/>
                <a:ea typeface="Cambria Math" pitchFamily="18" charset="0"/>
              </a:rPr>
              <a:t>№  14</a:t>
            </a:r>
          </a:p>
        </p:txBody>
      </p:sp>
      <p:pic>
        <p:nvPicPr>
          <p:cNvPr id="4097" name="Picture 1" descr="C:\Users\Админ\Desktop\Без имени-1.jpg"/>
          <p:cNvPicPr>
            <a:picLocks noChangeAspect="1" noChangeArrowheads="1"/>
          </p:cNvPicPr>
          <p:nvPr/>
        </p:nvPicPr>
        <p:blipFill>
          <a:blip r:embed="rId3" cstate="print">
            <a:clrChange>
              <a:clrFrom>
                <a:srgbClr val="FFFFFF"/>
              </a:clrFrom>
              <a:clrTo>
                <a:srgbClr val="FFFFFF">
                  <a:alpha val="0"/>
                </a:srgbClr>
              </a:clrTo>
            </a:clrChange>
          </a:blip>
          <a:srcRect t="5046" b="48015"/>
          <a:stretch>
            <a:fillRect/>
          </a:stretch>
        </p:blipFill>
        <p:spPr bwMode="auto">
          <a:xfrm>
            <a:off x="0" y="467544"/>
            <a:ext cx="9189640" cy="8172400"/>
          </a:xfrm>
          <a:prstGeom prst="rect">
            <a:avLst/>
          </a:prstGeom>
          <a:noFill/>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C:\Users\Админ\Pictures\hello_html_ma802cb2.png"/>
          <p:cNvPicPr>
            <a:picLocks noChangeAspect="1" noChangeArrowheads="1"/>
          </p:cNvPicPr>
          <p:nvPr/>
        </p:nvPicPr>
        <p:blipFill>
          <a:blip r:embed="rId2" cstate="print"/>
          <a:srcRect l="3837" r="2879"/>
          <a:stretch>
            <a:fillRect/>
          </a:stretch>
        </p:blipFill>
        <p:spPr bwMode="auto">
          <a:xfrm>
            <a:off x="0" y="0"/>
            <a:ext cx="6858000" cy="9144000"/>
          </a:xfrm>
          <a:prstGeom prst="rect">
            <a:avLst/>
          </a:prstGeom>
          <a:noFill/>
        </p:spPr>
      </p:pic>
      <p:sp>
        <p:nvSpPr>
          <p:cNvPr id="3" name="Прямоугольник 2"/>
          <p:cNvSpPr/>
          <p:nvPr/>
        </p:nvSpPr>
        <p:spPr>
          <a:xfrm>
            <a:off x="3068960" y="467544"/>
            <a:ext cx="801823" cy="369332"/>
          </a:xfrm>
          <a:prstGeom prst="rect">
            <a:avLst/>
          </a:prstGeom>
        </p:spPr>
        <p:txBody>
          <a:bodyPr wrap="none">
            <a:spAutoFit/>
          </a:bodyPr>
          <a:lstStyle/>
          <a:p>
            <a:pPr algn="ctr"/>
            <a:r>
              <a:rPr lang="ru-RU" b="1" dirty="0" smtClean="0">
                <a:latin typeface="Cambria" pitchFamily="18" charset="0"/>
                <a:ea typeface="Cambria Math" pitchFamily="18" charset="0"/>
              </a:rPr>
              <a:t>№ 15 </a:t>
            </a:r>
          </a:p>
        </p:txBody>
      </p:sp>
      <p:pic>
        <p:nvPicPr>
          <p:cNvPr id="5121" name="Picture 1" descr="C:\Users\Админ\Desktop\d7421450-3ac8-4b80-b0c7-06dc01811bbe.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404664" y="611560"/>
            <a:ext cx="6048672" cy="8208912"/>
          </a:xfrm>
          <a:prstGeom prst="rect">
            <a:avLst/>
          </a:prstGeom>
          <a:noFill/>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C:\Users\Админ\Pictures\hello_html_ma802cb2.png"/>
          <p:cNvPicPr>
            <a:picLocks noChangeAspect="1" noChangeArrowheads="1"/>
          </p:cNvPicPr>
          <p:nvPr/>
        </p:nvPicPr>
        <p:blipFill>
          <a:blip r:embed="rId2" cstate="print"/>
          <a:srcRect l="3837" r="2879"/>
          <a:stretch>
            <a:fillRect/>
          </a:stretch>
        </p:blipFill>
        <p:spPr bwMode="auto">
          <a:xfrm>
            <a:off x="0" y="0"/>
            <a:ext cx="6858000" cy="9144000"/>
          </a:xfrm>
          <a:prstGeom prst="rect">
            <a:avLst/>
          </a:prstGeom>
          <a:noFill/>
        </p:spPr>
      </p:pic>
      <p:pic>
        <p:nvPicPr>
          <p:cNvPr id="59394" name="Picture 2" descr="C:\Users\Админ\Desktop\f6fc064c-abfe-4688-b224-fe9ce537dfcc.jpg"/>
          <p:cNvPicPr>
            <a:picLocks noChangeAspect="1" noChangeArrowheads="1"/>
          </p:cNvPicPr>
          <p:nvPr/>
        </p:nvPicPr>
        <p:blipFill>
          <a:blip r:embed="rId3" cstate="print">
            <a:clrChange>
              <a:clrFrom>
                <a:srgbClr val="FDFDFD"/>
              </a:clrFrom>
              <a:clrTo>
                <a:srgbClr val="FDFDFD">
                  <a:alpha val="0"/>
                </a:srgbClr>
              </a:clrTo>
            </a:clrChange>
          </a:blip>
          <a:srcRect/>
          <a:stretch>
            <a:fillRect/>
          </a:stretch>
        </p:blipFill>
        <p:spPr bwMode="auto">
          <a:xfrm>
            <a:off x="332656" y="323529"/>
            <a:ext cx="6120680" cy="8472521"/>
          </a:xfrm>
          <a:prstGeom prst="rect">
            <a:avLst/>
          </a:prstGeom>
          <a:noFill/>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C:\Users\Админ\Pictures\hello_html_ma802cb2.png"/>
          <p:cNvPicPr>
            <a:picLocks noChangeAspect="1" noChangeArrowheads="1"/>
          </p:cNvPicPr>
          <p:nvPr/>
        </p:nvPicPr>
        <p:blipFill>
          <a:blip r:embed="rId2" cstate="print"/>
          <a:srcRect l="3837" r="2879"/>
          <a:stretch>
            <a:fillRect/>
          </a:stretch>
        </p:blipFill>
        <p:spPr bwMode="auto">
          <a:xfrm>
            <a:off x="0" y="0"/>
            <a:ext cx="6858000" cy="9144000"/>
          </a:xfrm>
          <a:prstGeom prst="rect">
            <a:avLst/>
          </a:prstGeom>
          <a:noFill/>
        </p:spPr>
      </p:pic>
      <p:sp>
        <p:nvSpPr>
          <p:cNvPr id="2050" name="AutoShape 2" descr="https://phonoteka.org/uploads/posts/2021-05/1620780613_27-phonoteka_org-p-fon-detskoi-komnati-dlya-prezentatsii-28.jpg"/>
          <p:cNvSpPr>
            <a:spLocks noChangeAspect="1" noChangeArrowheads="1"/>
          </p:cNvSpPr>
          <p:nvPr/>
        </p:nvSpPr>
        <p:spPr bwMode="auto">
          <a:xfrm>
            <a:off x="155575" y="-144462"/>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2052" name="AutoShape 4" descr="https://phonoteka.org/uploads/posts/2021-05/1620780613_27-phonoteka_org-p-fon-detskoi-komnati-dlya-prezentatsii-28.jpg"/>
          <p:cNvSpPr>
            <a:spLocks noChangeAspect="1" noChangeArrowheads="1"/>
          </p:cNvSpPr>
          <p:nvPr/>
        </p:nvSpPr>
        <p:spPr bwMode="auto">
          <a:xfrm>
            <a:off x="155575" y="-144462"/>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2053" name="Picture 5" descr="C:\Users\Админ\Desktop\1620780613_27-phonoteka_org-p-fon-detskoi-komnati-dlya-prezentatsii-28.jpg"/>
          <p:cNvPicPr>
            <a:picLocks noChangeAspect="1" noChangeArrowheads="1"/>
          </p:cNvPicPr>
          <p:nvPr/>
        </p:nvPicPr>
        <p:blipFill>
          <a:blip r:embed="rId3" cstate="print"/>
          <a:srcRect/>
          <a:stretch>
            <a:fillRect/>
          </a:stretch>
        </p:blipFill>
        <p:spPr bwMode="auto">
          <a:xfrm rot="16200000">
            <a:off x="-509913" y="1526137"/>
            <a:ext cx="7805819" cy="6120680"/>
          </a:xfrm>
          <a:prstGeom prst="rect">
            <a:avLst/>
          </a:prstGeom>
          <a:noFill/>
        </p:spPr>
      </p:pic>
      <p:sp>
        <p:nvSpPr>
          <p:cNvPr id="10" name="Прямоугольник 9"/>
          <p:cNvSpPr/>
          <p:nvPr/>
        </p:nvSpPr>
        <p:spPr>
          <a:xfrm rot="16200000">
            <a:off x="-216244" y="4068165"/>
            <a:ext cx="801823" cy="369332"/>
          </a:xfrm>
          <a:prstGeom prst="rect">
            <a:avLst/>
          </a:prstGeom>
        </p:spPr>
        <p:txBody>
          <a:bodyPr wrap="none">
            <a:spAutoFit/>
          </a:bodyPr>
          <a:lstStyle/>
          <a:p>
            <a:pPr algn="ctr"/>
            <a:r>
              <a:rPr lang="ru-RU" b="1" dirty="0" smtClean="0">
                <a:latin typeface="Cambria" pitchFamily="18" charset="0"/>
                <a:ea typeface="Cambria Math" pitchFamily="18" charset="0"/>
              </a:rPr>
              <a:t>№ 16 </a:t>
            </a:r>
          </a:p>
        </p:txBody>
      </p:sp>
      <p:pic>
        <p:nvPicPr>
          <p:cNvPr id="2057" name="Picture 9" descr="https://avatars.mds.yandex.net/i?id=940de1acac0b3d4ec61522a0b95a732f-4628296-images-thumbs&amp;n=13"/>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rot="16200000">
            <a:off x="3810484" y="5702684"/>
            <a:ext cx="3053459" cy="2232250"/>
          </a:xfrm>
          <a:prstGeom prst="rect">
            <a:avLst/>
          </a:prstGeom>
          <a:noFill/>
        </p:spPr>
      </p:pic>
      <p:pic>
        <p:nvPicPr>
          <p:cNvPr id="2055" name="Picture 7" descr="https://avatars.mds.yandex.net/i?id=49d9bb6147634c6d53fc14ef9cf780ba-5493124-images-thumbs&amp;n=13"/>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rot="16200000">
            <a:off x="2769281" y="6540475"/>
            <a:ext cx="1970965" cy="1860498"/>
          </a:xfrm>
          <a:prstGeom prst="rect">
            <a:avLst/>
          </a:prstGeom>
          <a:noFill/>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AutoShape 2" descr="https://phonoteka.org/uploads/posts/2021-05/1620780613_27-phonoteka_org-p-fon-detskoi-komnati-dlya-prezentatsii-28.jpg"/>
          <p:cNvSpPr>
            <a:spLocks noChangeAspect="1" noChangeArrowheads="1"/>
          </p:cNvSpPr>
          <p:nvPr/>
        </p:nvSpPr>
        <p:spPr bwMode="auto">
          <a:xfrm>
            <a:off x="155575" y="-144462"/>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60418" name="Picture 2" descr="https://free-images.com/or/895d/bass_base_fish_1146060.jp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692697" y="755576"/>
            <a:ext cx="2667925" cy="1296144"/>
          </a:xfrm>
          <a:prstGeom prst="rect">
            <a:avLst/>
          </a:prstGeom>
          <a:noFill/>
        </p:spPr>
      </p:pic>
      <p:pic>
        <p:nvPicPr>
          <p:cNvPr id="5" name="Picture 2" descr="https://free-images.com/or/895d/bass_base_fish_1146060.jp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764705" y="2411760"/>
            <a:ext cx="2667925" cy="1296144"/>
          </a:xfrm>
          <a:prstGeom prst="rect">
            <a:avLst/>
          </a:prstGeom>
          <a:noFill/>
        </p:spPr>
      </p:pic>
      <p:pic>
        <p:nvPicPr>
          <p:cNvPr id="6" name="Picture 2" descr="https://free-images.com/or/895d/bass_base_fish_1146060.jp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836713" y="4211960"/>
            <a:ext cx="2667925" cy="1296144"/>
          </a:xfrm>
          <a:prstGeom prst="rect">
            <a:avLst/>
          </a:prstGeom>
          <a:noFill/>
        </p:spPr>
      </p:pic>
      <p:pic>
        <p:nvPicPr>
          <p:cNvPr id="60420" name="Picture 4" descr="https://thumbs.dreamstime.com/b/pink-spring-home-flower-pot-icon-vector-illustration-pink-spring-home-flower-pot-icon-vector-illustration-179855489.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2924945" y="683568"/>
            <a:ext cx="3635896" cy="3635896"/>
          </a:xfrm>
          <a:prstGeom prst="rect">
            <a:avLst/>
          </a:prstGeom>
          <a:noFill/>
        </p:spPr>
      </p:pic>
      <p:pic>
        <p:nvPicPr>
          <p:cNvPr id="60422" name="Picture 6" descr="https://thumbs.dreamstime.com/b/%D0%B8%D0%B7%D0%BE%D0%B1%D1%80%D0%B0%D0%B6%D0%B5%D0%BD%D0%B8%D0%B5-%D0%B8%D0%B7%D0%BE%D0%B1%D1%80%D0%B0%D0%B6%D0%B5%D0%BD%D0%B8%D1%8F-%D1%81-%D0%BB%D0%B0%D0%BD%D0%B4%D1%88%D0%B0%D1%84%D1%82%D0%BE%D0%BC-%D0%B2%D0%B8%D1%81%D0%B5%D1%82%D1%8C-%D0%BD%D0%B0-%D0%BD%D0%BE%D0%B3%D1%82%D0%B5-%D1%81%D1%82%D0%B5%D0%BD%D0%B5-r-147322035.jpg"/>
          <p:cNvPicPr>
            <a:picLocks noChangeAspect="1" noChangeArrowheads="1"/>
          </p:cNvPicPr>
          <p:nvPr/>
        </p:nvPicPr>
        <p:blipFill>
          <a:blip r:embed="rId4" cstate="print">
            <a:clrChange>
              <a:clrFrom>
                <a:srgbClr val="F2E6DA"/>
              </a:clrFrom>
              <a:clrTo>
                <a:srgbClr val="F2E6DA">
                  <a:alpha val="0"/>
                </a:srgbClr>
              </a:clrTo>
            </a:clrChange>
          </a:blip>
          <a:srcRect l="9091" t="12539" r="10909" b="15808"/>
          <a:stretch>
            <a:fillRect/>
          </a:stretch>
        </p:blipFill>
        <p:spPr bwMode="auto">
          <a:xfrm>
            <a:off x="2132856" y="5508104"/>
            <a:ext cx="3168352" cy="2880320"/>
          </a:xfrm>
          <a:prstGeom prst="rect">
            <a:avLst/>
          </a:prstGeom>
          <a:noFill/>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C:\Users\Админ\Pictures\hello_html_ma802cb2.png"/>
          <p:cNvPicPr>
            <a:picLocks noChangeAspect="1" noChangeArrowheads="1"/>
          </p:cNvPicPr>
          <p:nvPr/>
        </p:nvPicPr>
        <p:blipFill>
          <a:blip r:embed="rId2" cstate="print"/>
          <a:srcRect l="3837" r="2879"/>
          <a:stretch>
            <a:fillRect/>
          </a:stretch>
        </p:blipFill>
        <p:spPr bwMode="auto">
          <a:xfrm>
            <a:off x="0" y="0"/>
            <a:ext cx="6858000" cy="9144000"/>
          </a:xfrm>
          <a:prstGeom prst="rect">
            <a:avLst/>
          </a:prstGeom>
          <a:noFill/>
        </p:spPr>
      </p:pic>
      <p:sp>
        <p:nvSpPr>
          <p:cNvPr id="2050" name="AutoShape 2" descr="https://phonoteka.org/uploads/posts/2021-05/1620780613_27-phonoteka_org-p-fon-detskoi-komnati-dlya-prezentatsii-28.jpg"/>
          <p:cNvSpPr>
            <a:spLocks noChangeAspect="1" noChangeArrowheads="1"/>
          </p:cNvSpPr>
          <p:nvPr/>
        </p:nvSpPr>
        <p:spPr bwMode="auto">
          <a:xfrm>
            <a:off x="155575" y="-144462"/>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5" name="Прямоугольник 4"/>
          <p:cNvSpPr/>
          <p:nvPr/>
        </p:nvSpPr>
        <p:spPr>
          <a:xfrm>
            <a:off x="2996952" y="539552"/>
            <a:ext cx="801823" cy="369332"/>
          </a:xfrm>
          <a:prstGeom prst="rect">
            <a:avLst/>
          </a:prstGeom>
        </p:spPr>
        <p:txBody>
          <a:bodyPr wrap="none">
            <a:spAutoFit/>
          </a:bodyPr>
          <a:lstStyle/>
          <a:p>
            <a:pPr algn="ctr"/>
            <a:r>
              <a:rPr lang="ru-RU" b="1" dirty="0" smtClean="0">
                <a:latin typeface="Cambria" pitchFamily="18" charset="0"/>
                <a:ea typeface="Cambria Math" pitchFamily="18" charset="0"/>
              </a:rPr>
              <a:t>№ 17 </a:t>
            </a:r>
          </a:p>
        </p:txBody>
      </p:sp>
      <p:pic>
        <p:nvPicPr>
          <p:cNvPr id="61441" name="Picture 1" descr="D:\ЖАҢА ПАПКА\ЖАН-ЖАНУАРЛАР\12c60cdecc4200119264475133de7a9d.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flipH="1">
            <a:off x="980728" y="899593"/>
            <a:ext cx="1944216" cy="1566491"/>
          </a:xfrm>
          <a:prstGeom prst="rect">
            <a:avLst/>
          </a:prstGeom>
          <a:noFill/>
        </p:spPr>
      </p:pic>
      <p:pic>
        <p:nvPicPr>
          <p:cNvPr id="61442" name="Picture 2" descr="D:\ЖАҢА ПАПКА\ЖАН-ЖАНУАРЛАР\514283_8.jpe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3501008" y="827584"/>
            <a:ext cx="2505075" cy="1828800"/>
          </a:xfrm>
          <a:prstGeom prst="rect">
            <a:avLst/>
          </a:prstGeom>
          <a:noFill/>
        </p:spPr>
      </p:pic>
      <p:pic>
        <p:nvPicPr>
          <p:cNvPr id="61443" name="Picture 3" descr="D:\ЖАҢА ПАПКА\ЖАН-ЖАНУАРЛАР\9155981c288ea3626eba019803e88653.jpg"/>
          <p:cNvPicPr>
            <a:picLocks noChangeAspect="1" noChangeArrowheads="1"/>
          </p:cNvPicPr>
          <p:nvPr/>
        </p:nvPicPr>
        <p:blipFill>
          <a:blip r:embed="rId5" cstate="print">
            <a:clrChange>
              <a:clrFrom>
                <a:srgbClr val="FFFFFF"/>
              </a:clrFrom>
              <a:clrTo>
                <a:srgbClr val="FFFFFF">
                  <a:alpha val="0"/>
                </a:srgbClr>
              </a:clrTo>
            </a:clrChange>
          </a:blip>
          <a:srcRect b="14547"/>
          <a:stretch>
            <a:fillRect/>
          </a:stretch>
        </p:blipFill>
        <p:spPr bwMode="auto">
          <a:xfrm>
            <a:off x="3645024" y="2483769"/>
            <a:ext cx="2492326" cy="2100799"/>
          </a:xfrm>
          <a:prstGeom prst="rect">
            <a:avLst/>
          </a:prstGeom>
          <a:noFill/>
        </p:spPr>
      </p:pic>
      <p:pic>
        <p:nvPicPr>
          <p:cNvPr id="61444" name="Picture 4" descr="D:\ЖАҢА ПАПКА\ЖАН-ЖАНУАРЛАР\46ee86c67c23cc8ccd4531256e6fca4a.jpg"/>
          <p:cNvPicPr>
            <a:picLocks noChangeAspect="1" noChangeArrowheads="1"/>
          </p:cNvPicPr>
          <p:nvPr/>
        </p:nvPicPr>
        <p:blipFill>
          <a:blip r:embed="rId6" cstate="print">
            <a:clrChange>
              <a:clrFrom>
                <a:srgbClr val="FEFEFE"/>
              </a:clrFrom>
              <a:clrTo>
                <a:srgbClr val="FEFEFE">
                  <a:alpha val="0"/>
                </a:srgbClr>
              </a:clrTo>
            </a:clrChange>
          </a:blip>
          <a:srcRect/>
          <a:stretch>
            <a:fillRect/>
          </a:stretch>
        </p:blipFill>
        <p:spPr bwMode="auto">
          <a:xfrm flipH="1">
            <a:off x="1124745" y="2627784"/>
            <a:ext cx="1800200" cy="1596024"/>
          </a:xfrm>
          <a:prstGeom prst="rect">
            <a:avLst/>
          </a:prstGeom>
          <a:noFill/>
        </p:spPr>
      </p:pic>
      <p:pic>
        <p:nvPicPr>
          <p:cNvPr id="61445" name="Picture 5" descr="D:\ЖАҢА ПАПКА\ЖАН-ЖАНУАРЛАР\954073d4ac9a0661f76db343efabbd80.jpg"/>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836713" y="4282209"/>
            <a:ext cx="1998855" cy="2015151"/>
          </a:xfrm>
          <a:prstGeom prst="rect">
            <a:avLst/>
          </a:prstGeom>
          <a:noFill/>
        </p:spPr>
      </p:pic>
      <p:pic>
        <p:nvPicPr>
          <p:cNvPr id="61446" name="Picture 6" descr="D:\ЖАҢА ПАПКА\ЖАН-ЖАНУАРЛАР\ovtca-4.jpg"/>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a:off x="3789041" y="4572000"/>
            <a:ext cx="2363416" cy="2008904"/>
          </a:xfrm>
          <a:prstGeom prst="rect">
            <a:avLst/>
          </a:prstGeom>
          <a:noFill/>
        </p:spPr>
      </p:pic>
      <p:pic>
        <p:nvPicPr>
          <p:cNvPr id="61447" name="Picture 7" descr="D:\ЖАҢА ПАПКА\ЖАН-ЖАНУАРЛАР\depositphotos_144879407-stock-illustration-cartoon-brown-horse-running.jpg"/>
          <p:cNvPicPr>
            <a:picLocks noChangeAspect="1" noChangeArrowheads="1"/>
          </p:cNvPicPr>
          <p:nvPr/>
        </p:nvPicPr>
        <p:blipFill>
          <a:blip r:embed="rId9" cstate="print">
            <a:clrChange>
              <a:clrFrom>
                <a:srgbClr val="FFFFFF"/>
              </a:clrFrom>
              <a:clrTo>
                <a:srgbClr val="FFFFFF">
                  <a:alpha val="0"/>
                </a:srgbClr>
              </a:clrTo>
            </a:clrChange>
          </a:blip>
          <a:srcRect b="8434"/>
          <a:stretch>
            <a:fillRect/>
          </a:stretch>
        </p:blipFill>
        <p:spPr bwMode="auto">
          <a:xfrm>
            <a:off x="4005064" y="6516217"/>
            <a:ext cx="2254176" cy="1955433"/>
          </a:xfrm>
          <a:prstGeom prst="rect">
            <a:avLst/>
          </a:prstGeom>
          <a:noFill/>
        </p:spPr>
      </p:pic>
      <p:pic>
        <p:nvPicPr>
          <p:cNvPr id="61448" name="Picture 8" descr="D:\ЖАҢА ПАПКА\ЖАН-ЖАНУАРЛАР\964f0458fe8a3d51b4c03ee7f24a76ea.jpg"/>
          <p:cNvPicPr>
            <a:picLocks noChangeAspect="1" noChangeArrowheads="1"/>
          </p:cNvPicPr>
          <p:nvPr/>
        </p:nvPicPr>
        <p:blipFill>
          <a:blip r:embed="rId10" cstate="print">
            <a:clrChange>
              <a:clrFrom>
                <a:srgbClr val="FEFEFE"/>
              </a:clrFrom>
              <a:clrTo>
                <a:srgbClr val="FEFEFE">
                  <a:alpha val="0"/>
                </a:srgbClr>
              </a:clrTo>
            </a:clrChange>
          </a:blip>
          <a:srcRect/>
          <a:stretch>
            <a:fillRect/>
          </a:stretch>
        </p:blipFill>
        <p:spPr bwMode="auto">
          <a:xfrm flipH="1">
            <a:off x="908721" y="6300193"/>
            <a:ext cx="1826465" cy="1993603"/>
          </a:xfrm>
          <a:prstGeom prst="rect">
            <a:avLst/>
          </a:prstGeom>
          <a:noFill/>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C:\Users\Админ\Pictures\hello_html_ma802cb2.png"/>
          <p:cNvPicPr>
            <a:picLocks noChangeAspect="1" noChangeArrowheads="1"/>
          </p:cNvPicPr>
          <p:nvPr/>
        </p:nvPicPr>
        <p:blipFill>
          <a:blip r:embed="rId2" cstate="print"/>
          <a:srcRect l="3837" r="2879"/>
          <a:stretch>
            <a:fillRect/>
          </a:stretch>
        </p:blipFill>
        <p:spPr bwMode="auto">
          <a:xfrm>
            <a:off x="0" y="0"/>
            <a:ext cx="6858000" cy="9144000"/>
          </a:xfrm>
          <a:prstGeom prst="rect">
            <a:avLst/>
          </a:prstGeom>
          <a:noFill/>
        </p:spPr>
      </p:pic>
      <p:sp>
        <p:nvSpPr>
          <p:cNvPr id="2050" name="AutoShape 2" descr="https://phonoteka.org/uploads/posts/2021-05/1620780613_27-phonoteka_org-p-fon-detskoi-komnati-dlya-prezentatsii-28.jpg"/>
          <p:cNvSpPr>
            <a:spLocks noChangeAspect="1" noChangeArrowheads="1"/>
          </p:cNvSpPr>
          <p:nvPr/>
        </p:nvSpPr>
        <p:spPr bwMode="auto">
          <a:xfrm>
            <a:off x="155575" y="-144462"/>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4" name="Прямоугольник 3"/>
          <p:cNvSpPr/>
          <p:nvPr/>
        </p:nvSpPr>
        <p:spPr>
          <a:xfrm>
            <a:off x="2996952" y="395536"/>
            <a:ext cx="750526" cy="369332"/>
          </a:xfrm>
          <a:prstGeom prst="rect">
            <a:avLst/>
          </a:prstGeom>
        </p:spPr>
        <p:txBody>
          <a:bodyPr wrap="none">
            <a:spAutoFit/>
          </a:bodyPr>
          <a:lstStyle/>
          <a:p>
            <a:pPr algn="ctr"/>
            <a:r>
              <a:rPr lang="ru-RU" b="1" dirty="0" smtClean="0">
                <a:latin typeface="Cambria" pitchFamily="18" charset="0"/>
                <a:ea typeface="Cambria Math" pitchFamily="18" charset="0"/>
              </a:rPr>
              <a:t>№ 18</a:t>
            </a:r>
          </a:p>
        </p:txBody>
      </p:sp>
      <p:pic>
        <p:nvPicPr>
          <p:cNvPr id="62466" name="Picture 2" descr="https://ds04.infourok.ru/uploads/ex/1056/00004aed-be06c005/hello_html_m55dcc81c.jpg"/>
          <p:cNvPicPr>
            <a:picLocks noChangeAspect="1" noChangeArrowheads="1"/>
          </p:cNvPicPr>
          <p:nvPr/>
        </p:nvPicPr>
        <p:blipFill>
          <a:blip r:embed="rId3" cstate="print"/>
          <a:srcRect b="5264"/>
          <a:stretch>
            <a:fillRect/>
          </a:stretch>
        </p:blipFill>
        <p:spPr bwMode="auto">
          <a:xfrm>
            <a:off x="404665" y="827584"/>
            <a:ext cx="5904656" cy="7632848"/>
          </a:xfrm>
          <a:prstGeom prst="rect">
            <a:avLst/>
          </a:prstGeom>
          <a:noFill/>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C:\Users\Админ\Pictures\hello_html_ma802cb2.png"/>
          <p:cNvPicPr>
            <a:picLocks noChangeAspect="1" noChangeArrowheads="1"/>
          </p:cNvPicPr>
          <p:nvPr/>
        </p:nvPicPr>
        <p:blipFill>
          <a:blip r:embed="rId2" cstate="print"/>
          <a:srcRect l="3837" r="2879"/>
          <a:stretch>
            <a:fillRect/>
          </a:stretch>
        </p:blipFill>
        <p:spPr bwMode="auto">
          <a:xfrm>
            <a:off x="0" y="0"/>
            <a:ext cx="6858000" cy="9144000"/>
          </a:xfrm>
          <a:prstGeom prst="rect">
            <a:avLst/>
          </a:prstGeom>
          <a:noFill/>
        </p:spPr>
      </p:pic>
      <p:sp>
        <p:nvSpPr>
          <p:cNvPr id="2050" name="AutoShape 2" descr="https://phonoteka.org/uploads/posts/2021-05/1620780613_27-phonoteka_org-p-fon-detskoi-komnati-dlya-prezentatsii-28.jpg"/>
          <p:cNvSpPr>
            <a:spLocks noChangeAspect="1" noChangeArrowheads="1"/>
          </p:cNvSpPr>
          <p:nvPr/>
        </p:nvSpPr>
        <p:spPr bwMode="auto">
          <a:xfrm>
            <a:off x="155575" y="-144462"/>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63490" name="Picture 2" descr="https://drasler.ru/wp-content/uploads/2019/04/%D0%A0%D0%B0%D0%BD%D0%BD%D1%8F%D1%8F-%D0%B8-%D0%BF%D0%BE%D0%B7%D0%B4%D0%BD%D1%8F%D1%8F-%D0%BE%D1%81%D0%B5%D0%BD%D1%8C-%D0%BA%D0%B0%D1%80%D1%82%D0%B8%D0%BD%D0%BA%D0%B8-%D0%B4%D0%BB%D1%8F-%D0%B4%D0%B5%D1%82%D0%B5%D0%B9-%D0%B8-%D0%BC%D0%B0%D0%BB%D1%8B%D1%88%D0%B5%D0%B9-%D0%BF%D0%BE%D0%B4%D0%B1%D0%BE%D1%80%D0%BA%D0%B0-11.jpg"/>
          <p:cNvPicPr>
            <a:picLocks noChangeAspect="1" noChangeArrowheads="1"/>
          </p:cNvPicPr>
          <p:nvPr/>
        </p:nvPicPr>
        <p:blipFill>
          <a:blip r:embed="rId3" cstate="print"/>
          <a:srcRect b="5941"/>
          <a:stretch>
            <a:fillRect/>
          </a:stretch>
        </p:blipFill>
        <p:spPr bwMode="auto">
          <a:xfrm>
            <a:off x="548681" y="755576"/>
            <a:ext cx="5760640" cy="7560840"/>
          </a:xfrm>
          <a:prstGeom prst="rect">
            <a:avLst/>
          </a:prstGeom>
          <a:noFill/>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C:\Users\Админ\Pictures\hello_html_ma802cb2.png"/>
          <p:cNvPicPr>
            <a:picLocks noChangeAspect="1" noChangeArrowheads="1"/>
          </p:cNvPicPr>
          <p:nvPr/>
        </p:nvPicPr>
        <p:blipFill>
          <a:blip r:embed="rId2" cstate="print"/>
          <a:srcRect l="3837" r="2879"/>
          <a:stretch>
            <a:fillRect/>
          </a:stretch>
        </p:blipFill>
        <p:spPr bwMode="auto">
          <a:xfrm>
            <a:off x="0" y="0"/>
            <a:ext cx="6858000" cy="9144000"/>
          </a:xfrm>
          <a:prstGeom prst="rect">
            <a:avLst/>
          </a:prstGeom>
          <a:noFill/>
        </p:spPr>
      </p:pic>
      <p:sp>
        <p:nvSpPr>
          <p:cNvPr id="2050" name="AutoShape 2" descr="https://phonoteka.org/uploads/posts/2021-05/1620780613_27-phonoteka_org-p-fon-detskoi-komnati-dlya-prezentatsii-28.jpg"/>
          <p:cNvSpPr>
            <a:spLocks noChangeAspect="1" noChangeArrowheads="1"/>
          </p:cNvSpPr>
          <p:nvPr/>
        </p:nvSpPr>
        <p:spPr bwMode="auto">
          <a:xfrm>
            <a:off x="155575" y="-144462"/>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4" name="Прямоугольник 3"/>
          <p:cNvSpPr/>
          <p:nvPr/>
        </p:nvSpPr>
        <p:spPr>
          <a:xfrm>
            <a:off x="2996952" y="395536"/>
            <a:ext cx="750526" cy="369332"/>
          </a:xfrm>
          <a:prstGeom prst="rect">
            <a:avLst/>
          </a:prstGeom>
        </p:spPr>
        <p:txBody>
          <a:bodyPr wrap="none">
            <a:spAutoFit/>
          </a:bodyPr>
          <a:lstStyle/>
          <a:p>
            <a:pPr algn="ctr"/>
            <a:r>
              <a:rPr lang="ru-RU" b="1" dirty="0" smtClean="0">
                <a:latin typeface="Cambria" pitchFamily="18" charset="0"/>
                <a:ea typeface="Cambria Math" pitchFamily="18" charset="0"/>
              </a:rPr>
              <a:t>№ 19</a:t>
            </a:r>
          </a:p>
        </p:txBody>
      </p:sp>
      <p:pic>
        <p:nvPicPr>
          <p:cNvPr id="64513" name="Picture 1" descr="C:\Users\Админ\Desktop\ЖЫЛ ҚҰСТАРЫ ДЕТАЛЬ.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620689" y="683568"/>
            <a:ext cx="5904656" cy="8460432"/>
          </a:xfrm>
          <a:prstGeom prst="rect">
            <a:avLst/>
          </a:prstGeom>
          <a:noFill/>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AutoShape 2" descr="https://ds04.infourok.ru/uploads/ex/023d/00106974-4a0342dc/hello_html_ma802cb2.png"/>
          <p:cNvSpPr>
            <a:spLocks noChangeAspect="1" noChangeArrowheads="1"/>
          </p:cNvSpPr>
          <p:nvPr/>
        </p:nvSpPr>
        <p:spPr bwMode="auto">
          <a:xfrm>
            <a:off x="155577" y="-136526"/>
            <a:ext cx="298450" cy="29845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028" name="AutoShape 4" descr="https://pickimage.ru/wp-content/uploads/images/detskie/frame/ramki8.jpg"/>
          <p:cNvSpPr>
            <a:spLocks noChangeAspect="1" noChangeArrowheads="1"/>
          </p:cNvSpPr>
          <p:nvPr/>
        </p:nvSpPr>
        <p:spPr bwMode="auto">
          <a:xfrm>
            <a:off x="155577" y="-136526"/>
            <a:ext cx="298450" cy="29845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1030" name="Picture 6" descr="C:\Users\Админ\Pictures\hello_html_ma802cb2.png"/>
          <p:cNvPicPr>
            <a:picLocks noChangeAspect="1" noChangeArrowheads="1"/>
          </p:cNvPicPr>
          <p:nvPr/>
        </p:nvPicPr>
        <p:blipFill>
          <a:blip r:embed="rId2" cstate="print"/>
          <a:srcRect l="3837" r="2879"/>
          <a:stretch>
            <a:fillRect/>
          </a:stretch>
        </p:blipFill>
        <p:spPr bwMode="auto">
          <a:xfrm>
            <a:off x="0" y="0"/>
            <a:ext cx="6858000" cy="4499992"/>
          </a:xfrm>
          <a:prstGeom prst="rect">
            <a:avLst/>
          </a:prstGeom>
          <a:noFill/>
        </p:spPr>
      </p:pic>
      <p:pic>
        <p:nvPicPr>
          <p:cNvPr id="6" name="Picture 6" descr="C:\Users\Админ\Pictures\hello_html_ma802cb2.png"/>
          <p:cNvPicPr>
            <a:picLocks noChangeAspect="1" noChangeArrowheads="1"/>
          </p:cNvPicPr>
          <p:nvPr/>
        </p:nvPicPr>
        <p:blipFill>
          <a:blip r:embed="rId2" cstate="print"/>
          <a:srcRect l="3837" r="2879"/>
          <a:stretch>
            <a:fillRect/>
          </a:stretch>
        </p:blipFill>
        <p:spPr bwMode="auto">
          <a:xfrm>
            <a:off x="0" y="4499992"/>
            <a:ext cx="6858000" cy="4644008"/>
          </a:xfrm>
          <a:prstGeom prst="rect">
            <a:avLst/>
          </a:prstGeom>
          <a:noFill/>
        </p:spPr>
      </p:pic>
      <p:sp>
        <p:nvSpPr>
          <p:cNvPr id="7" name="Прямоугольник 6"/>
          <p:cNvSpPr/>
          <p:nvPr/>
        </p:nvSpPr>
        <p:spPr>
          <a:xfrm>
            <a:off x="476674" y="395537"/>
            <a:ext cx="5904656" cy="3477875"/>
          </a:xfrm>
          <a:prstGeom prst="rect">
            <a:avLst/>
          </a:prstGeom>
        </p:spPr>
        <p:txBody>
          <a:bodyPr wrap="square">
            <a:spAutoFit/>
          </a:bodyPr>
          <a:lstStyle/>
          <a:p>
            <a:pPr algn="ctr"/>
            <a:r>
              <a:rPr lang="ru-RU" sz="2000" b="1" dirty="0" smtClean="0">
                <a:solidFill>
                  <a:srgbClr val="FF0000"/>
                </a:solidFill>
                <a:latin typeface="Cambria Math" pitchFamily="18" charset="0"/>
                <a:ea typeface="Cambria Math" pitchFamily="18" charset="0"/>
              </a:rPr>
              <a:t>№ 7</a:t>
            </a:r>
          </a:p>
          <a:p>
            <a:r>
              <a:rPr lang="ru-RU" sz="2000" b="1" dirty="0" err="1" smtClean="0">
                <a:solidFill>
                  <a:srgbClr val="FF0000"/>
                </a:solidFill>
                <a:latin typeface="Cambria Math" pitchFamily="18" charset="0"/>
                <a:ea typeface="Cambria Math" pitchFamily="18" charset="0"/>
              </a:rPr>
              <a:t>Дидактикалық ойын</a:t>
            </a:r>
            <a:r>
              <a:rPr lang="ru-RU" sz="2000" b="1" dirty="0" smtClean="0">
                <a:solidFill>
                  <a:srgbClr val="FF0000"/>
                </a:solidFill>
                <a:latin typeface="Cambria Math" pitchFamily="18" charset="0"/>
                <a:ea typeface="Cambria Math" pitchFamily="18" charset="0"/>
              </a:rPr>
              <a:t>: </a:t>
            </a:r>
            <a:r>
              <a:rPr lang="ru-RU" sz="2000" b="1" dirty="0" smtClean="0">
                <a:latin typeface="Cambria Math" pitchFamily="18" charset="0"/>
                <a:ea typeface="Cambria Math" pitchFamily="18" charset="0"/>
              </a:rPr>
              <a:t>«</a:t>
            </a:r>
            <a:r>
              <a:rPr lang="ru-RU" sz="2000" b="1" dirty="0" err="1" smtClean="0">
                <a:latin typeface="Cambria Math" pitchFamily="18" charset="0"/>
                <a:ea typeface="Cambria Math" pitchFamily="18" charset="0"/>
              </a:rPr>
              <a:t>Зат</a:t>
            </a:r>
            <a:r>
              <a:rPr lang="ru-RU" sz="2000" b="1" dirty="0" smtClean="0">
                <a:latin typeface="Cambria Math" pitchFamily="18" charset="0"/>
                <a:ea typeface="Cambria Math" pitchFamily="18" charset="0"/>
              </a:rPr>
              <a:t> неге </a:t>
            </a:r>
            <a:r>
              <a:rPr lang="ru-RU" sz="2000" b="1" dirty="0" err="1" smtClean="0">
                <a:latin typeface="Cambria Math" pitchFamily="18" charset="0"/>
                <a:ea typeface="Cambria Math" pitchFamily="18" charset="0"/>
              </a:rPr>
              <a:t>ұқсайды</a:t>
            </a:r>
            <a:r>
              <a:rPr lang="ru-RU" sz="2000" b="1" dirty="0" smtClean="0">
                <a:latin typeface="Cambria Math" pitchFamily="18" charset="0"/>
                <a:ea typeface="Cambria Math" pitchFamily="18" charset="0"/>
              </a:rPr>
              <a:t>?»</a:t>
            </a:r>
          </a:p>
          <a:p>
            <a:r>
              <a:rPr lang="ru-RU" sz="2000" b="1" dirty="0" err="1" smtClean="0">
                <a:solidFill>
                  <a:srgbClr val="FF0000"/>
                </a:solidFill>
                <a:latin typeface="Cambria Math" pitchFamily="18" charset="0"/>
                <a:ea typeface="Cambria Math" pitchFamily="18" charset="0"/>
              </a:rPr>
              <a:t>Мақсаты:</a:t>
            </a:r>
            <a:r>
              <a:rPr lang="ru-RU" sz="2000" dirty="0" err="1" smtClean="0">
                <a:latin typeface="Cambria Math" pitchFamily="18" charset="0"/>
                <a:ea typeface="Cambria Math" pitchFamily="18" charset="0"/>
              </a:rPr>
              <a:t> Геометриялық денелер</a:t>
            </a:r>
            <a:r>
              <a:rPr lang="ru-RU" sz="2000" dirty="0" smtClean="0">
                <a:latin typeface="Cambria Math" pitchFamily="18" charset="0"/>
                <a:ea typeface="Cambria Math" pitchFamily="18" charset="0"/>
              </a:rPr>
              <a:t> мен </a:t>
            </a:r>
            <a:r>
              <a:rPr lang="ru-RU" sz="2000" dirty="0" err="1" smtClean="0">
                <a:latin typeface="Cambria Math" pitchFamily="18" charset="0"/>
                <a:ea typeface="Cambria Math" pitchFamily="18" charset="0"/>
              </a:rPr>
              <a:t>фигуралар</a:t>
            </a:r>
            <a:r>
              <a:rPr lang="ru-RU" sz="2000" dirty="0" smtClean="0">
                <a:latin typeface="Cambria Math" pitchFamily="18" charset="0"/>
                <a:ea typeface="Cambria Math" pitchFamily="18" charset="0"/>
              </a:rPr>
              <a:t> </a:t>
            </a:r>
            <a:r>
              <a:rPr lang="ru-RU" sz="2000" dirty="0" err="1" smtClean="0">
                <a:latin typeface="Cambria Math" pitchFamily="18" charset="0"/>
                <a:ea typeface="Cambria Math" pitchFamily="18" charset="0"/>
              </a:rPr>
              <a:t>туралы</a:t>
            </a:r>
            <a:r>
              <a:rPr lang="ru-RU" sz="2000" dirty="0" smtClean="0">
                <a:latin typeface="Cambria Math" pitchFamily="18" charset="0"/>
                <a:ea typeface="Cambria Math" pitchFamily="18" charset="0"/>
              </a:rPr>
              <a:t> </a:t>
            </a:r>
            <a:r>
              <a:rPr lang="ru-RU" sz="2000" dirty="0" err="1" smtClean="0">
                <a:latin typeface="Cambria Math" pitchFamily="18" charset="0"/>
                <a:ea typeface="Cambria Math" pitchFamily="18" charset="0"/>
              </a:rPr>
              <a:t>білімдерін</a:t>
            </a:r>
            <a:r>
              <a:rPr lang="ru-RU" sz="2000" dirty="0" smtClean="0">
                <a:latin typeface="Cambria Math" pitchFamily="18" charset="0"/>
                <a:ea typeface="Cambria Math" pitchFamily="18" charset="0"/>
              </a:rPr>
              <a:t> </a:t>
            </a:r>
            <a:r>
              <a:rPr lang="ru-RU" sz="2000" dirty="0" err="1" smtClean="0">
                <a:latin typeface="Cambria Math" pitchFamily="18" charset="0"/>
                <a:ea typeface="Cambria Math" pitchFamily="18" charset="0"/>
              </a:rPr>
              <a:t>бекіту</a:t>
            </a:r>
            <a:r>
              <a:rPr lang="ru-RU" sz="2000" dirty="0" smtClean="0">
                <a:latin typeface="Cambria Math" pitchFamily="18" charset="0"/>
                <a:ea typeface="Cambria Math" pitchFamily="18" charset="0"/>
              </a:rPr>
              <a:t>; </a:t>
            </a:r>
            <a:r>
              <a:rPr lang="ru-RU" sz="2000" dirty="0" err="1" smtClean="0">
                <a:latin typeface="Cambria Math" pitchFamily="18" charset="0"/>
                <a:ea typeface="Cambria Math" pitchFamily="18" charset="0"/>
              </a:rPr>
              <a:t>айналадағы заттардың геометриялық пішінін</a:t>
            </a:r>
            <a:r>
              <a:rPr lang="ru-RU" sz="2000" dirty="0" smtClean="0">
                <a:latin typeface="Cambria Math" pitchFamily="18" charset="0"/>
                <a:ea typeface="Cambria Math" pitchFamily="18" charset="0"/>
              </a:rPr>
              <a:t> </a:t>
            </a:r>
            <a:r>
              <a:rPr lang="ru-RU" sz="2000" dirty="0" err="1" smtClean="0">
                <a:latin typeface="Cambria Math" pitchFamily="18" charset="0"/>
                <a:ea typeface="Cambria Math" pitchFamily="18" charset="0"/>
              </a:rPr>
              <a:t>ажырата</a:t>
            </a:r>
            <a:r>
              <a:rPr lang="ru-RU" sz="2000" dirty="0" smtClean="0">
                <a:latin typeface="Cambria Math" pitchFamily="18" charset="0"/>
                <a:ea typeface="Cambria Math" pitchFamily="18" charset="0"/>
              </a:rPr>
              <a:t> </a:t>
            </a:r>
            <a:r>
              <a:rPr lang="ru-RU" sz="2000" dirty="0" err="1" smtClean="0">
                <a:latin typeface="Cambria Math" pitchFamily="18" charset="0"/>
                <a:ea typeface="Cambria Math" pitchFamily="18" charset="0"/>
              </a:rPr>
              <a:t>білу</a:t>
            </a:r>
            <a:r>
              <a:rPr lang="ru-RU" sz="2000" dirty="0" smtClean="0">
                <a:latin typeface="Cambria Math" pitchFamily="18" charset="0"/>
                <a:ea typeface="Cambria Math" pitchFamily="18" charset="0"/>
              </a:rPr>
              <a:t> </a:t>
            </a:r>
            <a:r>
              <a:rPr lang="ru-RU" sz="2000" dirty="0" err="1" smtClean="0">
                <a:latin typeface="Cambria Math" pitchFamily="18" charset="0"/>
                <a:ea typeface="Cambria Math" pitchFamily="18" charset="0"/>
              </a:rPr>
              <a:t>дағдыларын дамыту</a:t>
            </a:r>
            <a:r>
              <a:rPr lang="ru-RU" sz="2000" dirty="0" smtClean="0">
                <a:latin typeface="Cambria Math" pitchFamily="18" charset="0"/>
                <a:ea typeface="Cambria Math" pitchFamily="18" charset="0"/>
              </a:rPr>
              <a:t>. </a:t>
            </a:r>
          </a:p>
          <a:p>
            <a:r>
              <a:rPr lang="ru-RU" sz="2000" b="1" dirty="0" err="1" smtClean="0">
                <a:solidFill>
                  <a:srgbClr val="FF0000"/>
                </a:solidFill>
                <a:latin typeface="Cambria Math" pitchFamily="18" charset="0"/>
                <a:ea typeface="Cambria Math" pitchFamily="18" charset="0"/>
              </a:rPr>
              <a:t>Шарты</a:t>
            </a:r>
            <a:r>
              <a:rPr lang="ru-RU" sz="2000" b="1" dirty="0" smtClean="0">
                <a:solidFill>
                  <a:srgbClr val="FF0000"/>
                </a:solidFill>
                <a:latin typeface="Cambria Math" pitchFamily="18" charset="0"/>
                <a:ea typeface="Cambria Math" pitchFamily="18" charset="0"/>
              </a:rPr>
              <a:t>:  </a:t>
            </a:r>
            <a:r>
              <a:rPr lang="ru-RU" sz="2000" dirty="0" err="1" smtClean="0">
                <a:latin typeface="Cambria Math" pitchFamily="18" charset="0"/>
                <a:ea typeface="Cambria Math" pitchFamily="18" charset="0"/>
              </a:rPr>
              <a:t>Тәрбиеші геометриялық пішінді</a:t>
            </a:r>
            <a:r>
              <a:rPr lang="ru-RU" sz="2000" dirty="0" smtClean="0">
                <a:latin typeface="Cambria Math" pitchFamily="18" charset="0"/>
                <a:ea typeface="Cambria Math" pitchFamily="18" charset="0"/>
              </a:rPr>
              <a:t> </a:t>
            </a:r>
            <a:r>
              <a:rPr lang="ru-RU" sz="2000" dirty="0" err="1" smtClean="0">
                <a:latin typeface="Cambria Math" pitchFamily="18" charset="0"/>
                <a:ea typeface="Cambria Math" pitchFamily="18" charset="0"/>
              </a:rPr>
              <a:t>немесе</a:t>
            </a:r>
            <a:r>
              <a:rPr lang="ru-RU" sz="2000" dirty="0" smtClean="0">
                <a:latin typeface="Cambria Math" pitchFamily="18" charset="0"/>
                <a:ea typeface="Cambria Math" pitchFamily="18" charset="0"/>
              </a:rPr>
              <a:t> </a:t>
            </a:r>
            <a:r>
              <a:rPr lang="ru-RU" sz="2000" dirty="0" err="1" smtClean="0">
                <a:latin typeface="Cambria Math" pitchFamily="18" charset="0"/>
                <a:ea typeface="Cambria Math" pitchFamily="18" charset="0"/>
              </a:rPr>
              <a:t>геометриялық денені</a:t>
            </a:r>
            <a:r>
              <a:rPr lang="ru-RU" sz="2000" dirty="0" smtClean="0">
                <a:latin typeface="Cambria Math" pitchFamily="18" charset="0"/>
                <a:ea typeface="Cambria Math" pitchFamily="18" charset="0"/>
              </a:rPr>
              <a:t> </a:t>
            </a:r>
            <a:r>
              <a:rPr lang="ru-RU" sz="2000" dirty="0" err="1" smtClean="0">
                <a:latin typeface="Cambria Math" pitchFamily="18" charset="0"/>
                <a:ea typeface="Cambria Math" pitchFamily="18" charset="0"/>
              </a:rPr>
              <a:t>балаларға көрсетеді, </a:t>
            </a:r>
            <a:r>
              <a:rPr lang="ru-RU" sz="2000" dirty="0" smtClean="0">
                <a:latin typeface="Cambria Math" pitchFamily="18" charset="0"/>
                <a:ea typeface="Cambria Math" pitchFamily="18" charset="0"/>
              </a:rPr>
              <a:t>ал </a:t>
            </a:r>
            <a:r>
              <a:rPr lang="ru-RU" sz="2000" dirty="0" err="1" smtClean="0">
                <a:latin typeface="Cambria Math" pitchFamily="18" charset="0"/>
                <a:ea typeface="Cambria Math" pitchFamily="18" charset="0"/>
              </a:rPr>
              <a:t>балалар</a:t>
            </a:r>
            <a:r>
              <a:rPr lang="ru-RU" sz="2000" dirty="0" smtClean="0">
                <a:latin typeface="Cambria Math" pitchFamily="18" charset="0"/>
                <a:ea typeface="Cambria Math" pitchFamily="18" charset="0"/>
              </a:rPr>
              <a:t> </a:t>
            </a:r>
            <a:r>
              <a:rPr lang="ru-RU" sz="2000" dirty="0" err="1" smtClean="0">
                <a:latin typeface="Cambria Math" pitchFamily="18" charset="0"/>
                <a:ea typeface="Cambria Math" pitchFamily="18" charset="0"/>
              </a:rPr>
              <a:t>оның қоршаған ортадағы қандай затқа ұқсайтындығын табады</a:t>
            </a:r>
            <a:r>
              <a:rPr lang="ru-RU" sz="2000" dirty="0" smtClean="0">
                <a:latin typeface="Cambria Math" pitchFamily="18" charset="0"/>
                <a:ea typeface="Cambria Math" pitchFamily="18" charset="0"/>
              </a:rPr>
              <a:t> </a:t>
            </a:r>
            <a:r>
              <a:rPr lang="ru-RU" sz="2000" dirty="0" err="1" smtClean="0">
                <a:latin typeface="Cambria Math" pitchFamily="18" charset="0"/>
                <a:ea typeface="Cambria Math" pitchFamily="18" charset="0"/>
              </a:rPr>
              <a:t>немесе</a:t>
            </a:r>
            <a:r>
              <a:rPr lang="ru-RU" sz="2000" dirty="0" smtClean="0">
                <a:latin typeface="Cambria Math" pitchFamily="18" charset="0"/>
                <a:ea typeface="Cambria Math" pitchFamily="18" charset="0"/>
              </a:rPr>
              <a:t> </a:t>
            </a:r>
            <a:r>
              <a:rPr lang="ru-RU" sz="2000" dirty="0" err="1" smtClean="0">
                <a:latin typeface="Cambria Math" pitchFamily="18" charset="0"/>
                <a:ea typeface="Cambria Math" pitchFamily="18" charset="0"/>
              </a:rPr>
              <a:t>естеріне</a:t>
            </a:r>
            <a:r>
              <a:rPr lang="ru-RU" sz="2000" dirty="0" smtClean="0">
                <a:latin typeface="Cambria Math" pitchFamily="18" charset="0"/>
                <a:ea typeface="Cambria Math" pitchFamily="18" charset="0"/>
              </a:rPr>
              <a:t> </a:t>
            </a:r>
            <a:r>
              <a:rPr lang="ru-RU" sz="2000" dirty="0" err="1" smtClean="0">
                <a:latin typeface="Cambria Math" pitchFamily="18" charset="0"/>
                <a:ea typeface="Cambria Math" pitchFamily="18" charset="0"/>
              </a:rPr>
              <a:t>түсіреді</a:t>
            </a:r>
            <a:r>
              <a:rPr lang="ru-RU" sz="2000" dirty="0" smtClean="0">
                <a:latin typeface="Cambria Math" pitchFamily="18" charset="0"/>
                <a:ea typeface="Cambria Math" pitchFamily="18" charset="0"/>
              </a:rPr>
              <a:t>. </a:t>
            </a:r>
          </a:p>
        </p:txBody>
      </p:sp>
      <p:sp>
        <p:nvSpPr>
          <p:cNvPr id="8" name="Прямоугольник 7"/>
          <p:cNvSpPr/>
          <p:nvPr/>
        </p:nvSpPr>
        <p:spPr>
          <a:xfrm>
            <a:off x="548682" y="4860032"/>
            <a:ext cx="5760640" cy="4647426"/>
          </a:xfrm>
          <a:prstGeom prst="rect">
            <a:avLst/>
          </a:prstGeom>
        </p:spPr>
        <p:txBody>
          <a:bodyPr wrap="square">
            <a:spAutoFit/>
          </a:bodyPr>
          <a:lstStyle/>
          <a:p>
            <a:pPr algn="ctr"/>
            <a:r>
              <a:rPr lang="ru-RU" sz="2000" b="1" dirty="0" smtClean="0">
                <a:solidFill>
                  <a:srgbClr val="FF0000"/>
                </a:solidFill>
                <a:latin typeface="Cambria Math" pitchFamily="18" charset="0"/>
                <a:ea typeface="Cambria Math" pitchFamily="18" charset="0"/>
              </a:rPr>
              <a:t>№ 8</a:t>
            </a:r>
          </a:p>
          <a:p>
            <a:r>
              <a:rPr lang="ru-RU" sz="2000" b="1" dirty="0" err="1" smtClean="0">
                <a:solidFill>
                  <a:srgbClr val="FF0000"/>
                </a:solidFill>
                <a:latin typeface="Cambria Math" pitchFamily="18" charset="0"/>
                <a:ea typeface="Cambria Math" pitchFamily="18" charset="0"/>
              </a:rPr>
              <a:t>Дидактикалық ойын</a:t>
            </a:r>
            <a:r>
              <a:rPr lang="ru-RU" sz="2000" b="1" dirty="0" smtClean="0">
                <a:solidFill>
                  <a:srgbClr val="FF0000"/>
                </a:solidFill>
                <a:latin typeface="Cambria Math" pitchFamily="18" charset="0"/>
                <a:ea typeface="Cambria Math" pitchFamily="18" charset="0"/>
              </a:rPr>
              <a:t>: </a:t>
            </a:r>
            <a:r>
              <a:rPr lang="ru-RU" sz="2000" b="1" dirty="0" err="1" smtClean="0">
                <a:latin typeface="Cambria Math" pitchFamily="18" charset="0"/>
                <a:ea typeface="Cambria Math" pitchFamily="18" charset="0"/>
              </a:rPr>
              <a:t>«Айырмашылығын </a:t>
            </a:r>
            <a:r>
              <a:rPr lang="ru-RU" sz="2000" b="1" dirty="0" smtClean="0">
                <a:latin typeface="Cambria Math" pitchFamily="18" charset="0"/>
                <a:ea typeface="Cambria Math" pitchFamily="18" charset="0"/>
              </a:rPr>
              <a:t>тап»</a:t>
            </a:r>
          </a:p>
          <a:p>
            <a:r>
              <a:rPr lang="ru-RU" sz="2000" b="1" dirty="0" err="1" smtClean="0">
                <a:solidFill>
                  <a:srgbClr val="FF0000"/>
                </a:solidFill>
                <a:latin typeface="Cambria Math" pitchFamily="18" charset="0"/>
                <a:ea typeface="Cambria Math" pitchFamily="18" charset="0"/>
              </a:rPr>
              <a:t>Мақсаты: </a:t>
            </a:r>
            <a:r>
              <a:rPr lang="ru-RU" sz="2000" dirty="0" err="1" smtClean="0">
                <a:latin typeface="Cambria Math" pitchFamily="18" charset="0"/>
                <a:ea typeface="Cambria Math" pitchFamily="18" charset="0"/>
              </a:rPr>
              <a:t>Балаларға екі</a:t>
            </a:r>
            <a:r>
              <a:rPr lang="ru-RU" sz="2000" dirty="0" smtClean="0">
                <a:latin typeface="Cambria Math" pitchFamily="18" charset="0"/>
                <a:ea typeface="Cambria Math" pitchFamily="18" charset="0"/>
              </a:rPr>
              <a:t> </a:t>
            </a:r>
            <a:r>
              <a:rPr lang="ru-RU" sz="2000" dirty="0" err="1" smtClean="0">
                <a:latin typeface="Cambria Math" pitchFamily="18" charset="0"/>
                <a:ea typeface="Cambria Math" pitchFamily="18" charset="0"/>
              </a:rPr>
              <a:t>суреттің немесе</a:t>
            </a:r>
            <a:r>
              <a:rPr lang="ru-RU" sz="2000" dirty="0" smtClean="0">
                <a:latin typeface="Cambria Math" pitchFamily="18" charset="0"/>
                <a:ea typeface="Cambria Math" pitchFamily="18" charset="0"/>
              </a:rPr>
              <a:t> </a:t>
            </a:r>
            <a:r>
              <a:rPr lang="ru-RU" sz="2000" dirty="0" err="1" smtClean="0">
                <a:latin typeface="Cambria Math" pitchFamily="18" charset="0"/>
                <a:ea typeface="Cambria Math" pitchFamily="18" charset="0"/>
              </a:rPr>
              <a:t>заттың айырмашылығын таба</a:t>
            </a:r>
            <a:r>
              <a:rPr lang="ru-RU" sz="2000" dirty="0" smtClean="0">
                <a:latin typeface="Cambria Math" pitchFamily="18" charset="0"/>
                <a:ea typeface="Cambria Math" pitchFamily="18" charset="0"/>
              </a:rPr>
              <a:t> </a:t>
            </a:r>
            <a:r>
              <a:rPr lang="ru-RU" sz="2000" dirty="0" err="1" smtClean="0">
                <a:latin typeface="Cambria Math" pitchFamily="18" charset="0"/>
                <a:ea typeface="Cambria Math" pitchFamily="18" charset="0"/>
              </a:rPr>
              <a:t>білуге</a:t>
            </a:r>
            <a:r>
              <a:rPr lang="ru-RU" sz="2000" dirty="0" smtClean="0">
                <a:latin typeface="Cambria Math" pitchFamily="18" charset="0"/>
                <a:ea typeface="Cambria Math" pitchFamily="18" charset="0"/>
              </a:rPr>
              <a:t>; </a:t>
            </a:r>
            <a:r>
              <a:rPr lang="ru-RU" sz="2000" dirty="0" err="1" smtClean="0">
                <a:latin typeface="Cambria Math" pitchFamily="18" charset="0"/>
                <a:ea typeface="Cambria Math" pitchFamily="18" charset="0"/>
              </a:rPr>
              <a:t>өз ойын</a:t>
            </a:r>
            <a:r>
              <a:rPr lang="ru-RU" sz="2000" dirty="0" smtClean="0">
                <a:latin typeface="Cambria Math" pitchFamily="18" charset="0"/>
                <a:ea typeface="Cambria Math" pitchFamily="18" charset="0"/>
              </a:rPr>
              <a:t> </a:t>
            </a:r>
            <a:r>
              <a:rPr lang="ru-RU" sz="2000" dirty="0" err="1" smtClean="0">
                <a:latin typeface="Cambria Math" pitchFamily="18" charset="0"/>
                <a:ea typeface="Cambria Math" pitchFamily="18" charset="0"/>
              </a:rPr>
              <a:t>айта</a:t>
            </a:r>
            <a:r>
              <a:rPr lang="ru-RU" sz="2000" dirty="0" smtClean="0">
                <a:latin typeface="Cambria Math" pitchFamily="18" charset="0"/>
                <a:ea typeface="Cambria Math" pitchFamily="18" charset="0"/>
              </a:rPr>
              <a:t> </a:t>
            </a:r>
            <a:r>
              <a:rPr lang="ru-RU" sz="2000" dirty="0" err="1" smtClean="0">
                <a:latin typeface="Cambria Math" pitchFamily="18" charset="0"/>
                <a:ea typeface="Cambria Math" pitchFamily="18" charset="0"/>
              </a:rPr>
              <a:t>білуге</a:t>
            </a:r>
            <a:r>
              <a:rPr lang="ru-RU" sz="2000" dirty="0" smtClean="0">
                <a:latin typeface="Cambria Math" pitchFamily="18" charset="0"/>
                <a:ea typeface="Cambria Math" pitchFamily="18" charset="0"/>
              </a:rPr>
              <a:t> </a:t>
            </a:r>
            <a:r>
              <a:rPr lang="ru-RU" sz="2000" dirty="0" err="1" smtClean="0">
                <a:latin typeface="Cambria Math" pitchFamily="18" charset="0"/>
                <a:ea typeface="Cambria Math" pitchFamily="18" charset="0"/>
              </a:rPr>
              <a:t>үйрету; ақыл-ойларын дамыту</a:t>
            </a:r>
            <a:r>
              <a:rPr lang="ru-RU" sz="2000" dirty="0" smtClean="0">
                <a:latin typeface="Cambria Math" pitchFamily="18" charset="0"/>
                <a:ea typeface="Cambria Math" pitchFamily="18" charset="0"/>
              </a:rPr>
              <a:t>; </a:t>
            </a:r>
            <a:r>
              <a:rPr lang="ru-RU" sz="2000" dirty="0" err="1" smtClean="0">
                <a:latin typeface="Cambria Math" pitchFamily="18" charset="0"/>
                <a:ea typeface="Cambria Math" pitchFamily="18" charset="0"/>
              </a:rPr>
              <a:t>шыдамдылыққа, досының жауабын</a:t>
            </a:r>
            <a:r>
              <a:rPr lang="ru-RU" sz="2000" dirty="0" smtClean="0">
                <a:latin typeface="Cambria Math" pitchFamily="18" charset="0"/>
                <a:ea typeface="Cambria Math" pitchFamily="18" charset="0"/>
              </a:rPr>
              <a:t> </a:t>
            </a:r>
            <a:r>
              <a:rPr lang="ru-RU" sz="2000" dirty="0" err="1" smtClean="0">
                <a:latin typeface="Cambria Math" pitchFamily="18" charset="0"/>
                <a:ea typeface="Cambria Math" pitchFamily="18" charset="0"/>
              </a:rPr>
              <a:t>тыңдай білуге</a:t>
            </a:r>
            <a:r>
              <a:rPr lang="ru-RU" sz="2000" dirty="0" smtClean="0">
                <a:latin typeface="Cambria Math" pitchFamily="18" charset="0"/>
                <a:ea typeface="Cambria Math" pitchFamily="18" charset="0"/>
              </a:rPr>
              <a:t> </a:t>
            </a:r>
            <a:r>
              <a:rPr lang="ru-RU" sz="2000" dirty="0" err="1" smtClean="0">
                <a:latin typeface="Cambria Math" pitchFamily="18" charset="0"/>
                <a:ea typeface="Cambria Math" pitchFamily="18" charset="0"/>
              </a:rPr>
              <a:t>дағдыландыру.</a:t>
            </a:r>
            <a:endParaRPr lang="ru-RU" sz="2000" dirty="0" smtClean="0">
              <a:latin typeface="Cambria Math" pitchFamily="18" charset="0"/>
              <a:ea typeface="Cambria Math" pitchFamily="18" charset="0"/>
            </a:endParaRPr>
          </a:p>
          <a:p>
            <a:r>
              <a:rPr lang="ru-RU" sz="2000" b="1" dirty="0" err="1" smtClean="0">
                <a:solidFill>
                  <a:srgbClr val="FF0000"/>
                </a:solidFill>
                <a:latin typeface="Cambria Math" pitchFamily="18" charset="0"/>
                <a:ea typeface="Cambria Math" pitchFamily="18" charset="0"/>
              </a:rPr>
              <a:t>Шарты</a:t>
            </a:r>
            <a:r>
              <a:rPr lang="ru-RU" sz="2000" b="1" dirty="0" smtClean="0">
                <a:solidFill>
                  <a:srgbClr val="FF0000"/>
                </a:solidFill>
                <a:latin typeface="Cambria Math" pitchFamily="18" charset="0"/>
                <a:ea typeface="Cambria Math" pitchFamily="18" charset="0"/>
              </a:rPr>
              <a:t>: </a:t>
            </a:r>
            <a:r>
              <a:rPr lang="ru-RU" sz="2000" dirty="0" err="1" smtClean="0">
                <a:latin typeface="Cambria Math" pitchFamily="18" charset="0"/>
                <a:ea typeface="Cambria Math" pitchFamily="18" charset="0"/>
              </a:rPr>
              <a:t>Тәрбиеші балалардың сөйлемді дұрыс байланыстырып</a:t>
            </a:r>
            <a:r>
              <a:rPr lang="ru-RU" sz="2000" dirty="0" smtClean="0">
                <a:latin typeface="Cambria Math" pitchFamily="18" charset="0"/>
                <a:ea typeface="Cambria Math" pitchFamily="18" charset="0"/>
              </a:rPr>
              <a:t> </a:t>
            </a:r>
            <a:r>
              <a:rPr lang="ru-RU" sz="2000" dirty="0" err="1" smtClean="0">
                <a:latin typeface="Cambria Math" pitchFamily="18" charset="0"/>
                <a:ea typeface="Cambria Math" pitchFamily="18" charset="0"/>
              </a:rPr>
              <a:t>сөйлеуін  қадағалайды.</a:t>
            </a:r>
            <a:r>
              <a:rPr lang="ru-RU" sz="2000" dirty="0" smtClean="0">
                <a:latin typeface="Cambria Math" pitchFamily="18" charset="0"/>
                <a:ea typeface="Cambria Math" pitchFamily="18" charset="0"/>
              </a:rPr>
              <a:t> </a:t>
            </a:r>
            <a:r>
              <a:rPr lang="ru-RU" sz="2000" dirty="0" err="1" smtClean="0">
                <a:latin typeface="Cambria Math" pitchFamily="18" charset="0"/>
                <a:ea typeface="Cambria Math" pitchFamily="18" charset="0"/>
              </a:rPr>
              <a:t>Балалар</a:t>
            </a:r>
            <a:r>
              <a:rPr lang="ru-RU" sz="2000" dirty="0" smtClean="0">
                <a:latin typeface="Cambria Math" pitchFamily="18" charset="0"/>
                <a:ea typeface="Cambria Math" pitchFamily="18" charset="0"/>
              </a:rPr>
              <a:t> </a:t>
            </a:r>
            <a:r>
              <a:rPr lang="ru-RU" sz="2000" dirty="0" err="1" smtClean="0">
                <a:latin typeface="Cambria Math" pitchFamily="18" charset="0"/>
                <a:ea typeface="Cambria Math" pitchFamily="18" charset="0"/>
              </a:rPr>
              <a:t>берілген</a:t>
            </a:r>
            <a:r>
              <a:rPr lang="ru-RU" sz="2000" dirty="0" smtClean="0">
                <a:latin typeface="Cambria Math" pitchFamily="18" charset="0"/>
                <a:ea typeface="Cambria Math" pitchFamily="18" charset="0"/>
              </a:rPr>
              <a:t>  </a:t>
            </a:r>
            <a:r>
              <a:rPr lang="ru-RU" sz="2000" dirty="0" err="1" smtClean="0">
                <a:latin typeface="Cambria Math" pitchFamily="18" charset="0"/>
                <a:ea typeface="Cambria Math" pitchFamily="18" charset="0"/>
              </a:rPr>
              <a:t>қос суреттердің екеуін</a:t>
            </a:r>
            <a:r>
              <a:rPr lang="ru-RU" sz="2000" dirty="0" smtClean="0">
                <a:latin typeface="Cambria Math" pitchFamily="18" charset="0"/>
                <a:ea typeface="Cambria Math" pitchFamily="18" charset="0"/>
              </a:rPr>
              <a:t> </a:t>
            </a:r>
            <a:r>
              <a:rPr lang="ru-RU" sz="2000" dirty="0" err="1" smtClean="0">
                <a:latin typeface="Cambria Math" pitchFamily="18" charset="0"/>
                <a:ea typeface="Cambria Math" pitchFamily="18" charset="0"/>
              </a:rPr>
              <a:t>салыстырып</a:t>
            </a:r>
            <a:r>
              <a:rPr lang="ru-RU" sz="2000" dirty="0" smtClean="0">
                <a:latin typeface="Cambria Math" pitchFamily="18" charset="0"/>
                <a:ea typeface="Cambria Math" pitchFamily="18" charset="0"/>
              </a:rPr>
              <a:t>, </a:t>
            </a:r>
            <a:r>
              <a:rPr lang="ru-RU" sz="2000" dirty="0" err="1" smtClean="0">
                <a:latin typeface="Cambria Math" pitchFamily="18" charset="0"/>
                <a:ea typeface="Cambria Math" pitchFamily="18" charset="0"/>
              </a:rPr>
              <a:t>бір</a:t>
            </a:r>
            <a:r>
              <a:rPr lang="ru-RU" sz="2000" dirty="0" smtClean="0">
                <a:latin typeface="Cambria Math" pitchFamily="18" charset="0"/>
                <a:ea typeface="Cambria Math" pitchFamily="18" charset="0"/>
              </a:rPr>
              <a:t> </a:t>
            </a:r>
            <a:r>
              <a:rPr lang="ru-RU" sz="2000" dirty="0" err="1" smtClean="0">
                <a:latin typeface="Cambria Math" pitchFamily="18" charset="0"/>
                <a:ea typeface="Cambria Math" pitchFamily="18" charset="0"/>
              </a:rPr>
              <a:t>бірінен</a:t>
            </a:r>
            <a:r>
              <a:rPr lang="ru-RU" sz="2000" dirty="0" smtClean="0">
                <a:latin typeface="Cambria Math" pitchFamily="18" charset="0"/>
                <a:ea typeface="Cambria Math" pitchFamily="18" charset="0"/>
              </a:rPr>
              <a:t> </a:t>
            </a:r>
            <a:r>
              <a:rPr lang="ru-RU" sz="2000" dirty="0" err="1" smtClean="0">
                <a:latin typeface="Cambria Math" pitchFamily="18" charset="0"/>
                <a:ea typeface="Cambria Math" pitchFamily="18" charset="0"/>
              </a:rPr>
              <a:t>айырмашылықтарын айтады</a:t>
            </a:r>
            <a:r>
              <a:rPr lang="ru-RU" sz="2000" dirty="0" smtClean="0">
                <a:latin typeface="Cambria Math" pitchFamily="18" charset="0"/>
                <a:ea typeface="Cambria Math" pitchFamily="18" charset="0"/>
              </a:rPr>
              <a:t>. </a:t>
            </a:r>
            <a:r>
              <a:rPr lang="ru-RU" sz="2000" dirty="0" err="1" smtClean="0">
                <a:latin typeface="Cambria Math" pitchFamily="18" charset="0"/>
                <a:ea typeface="Cambria Math" pitchFamily="18" charset="0"/>
              </a:rPr>
              <a:t>Мысалы</a:t>
            </a:r>
            <a:r>
              <a:rPr lang="ru-RU" sz="2000" dirty="0" smtClean="0">
                <a:latin typeface="Cambria Math" pitchFamily="18" charset="0"/>
                <a:ea typeface="Cambria Math" pitchFamily="18" charset="0"/>
              </a:rPr>
              <a:t>, </a:t>
            </a:r>
            <a:r>
              <a:rPr lang="ru-RU" sz="2000" dirty="0" err="1" smtClean="0">
                <a:latin typeface="Cambria Math" pitchFamily="18" charset="0"/>
                <a:ea typeface="Cambria Math" pitchFamily="18" charset="0"/>
              </a:rPr>
              <a:t>ұзын-қысқа, тб</a:t>
            </a:r>
            <a:endParaRPr lang="ru-RU" sz="2000" dirty="0" smtClean="0">
              <a:latin typeface="Cambria Math" pitchFamily="18" charset="0"/>
              <a:ea typeface="Cambria Math" pitchFamily="18" charset="0"/>
            </a:endParaRPr>
          </a:p>
          <a:p>
            <a:r>
              <a:rPr lang="ru-RU" dirty="0" smtClean="0"/>
              <a:t/>
            </a:r>
            <a:br>
              <a:rPr lang="ru-RU" dirty="0" smtClean="0"/>
            </a:br>
            <a:endParaRPr lang="ru-RU"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AutoShape 2" descr="https://ds04.infourok.ru/uploads/ex/023d/00106974-4a0342dc/hello_html_ma802cb2.png"/>
          <p:cNvSpPr>
            <a:spLocks noChangeAspect="1" noChangeArrowheads="1"/>
          </p:cNvSpPr>
          <p:nvPr/>
        </p:nvSpPr>
        <p:spPr bwMode="auto">
          <a:xfrm>
            <a:off x="155577" y="-136526"/>
            <a:ext cx="298450" cy="29845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028" name="AutoShape 4" descr="https://pickimage.ru/wp-content/uploads/images/detskie/frame/ramki8.jpg"/>
          <p:cNvSpPr>
            <a:spLocks noChangeAspect="1" noChangeArrowheads="1"/>
          </p:cNvSpPr>
          <p:nvPr/>
        </p:nvSpPr>
        <p:spPr bwMode="auto">
          <a:xfrm>
            <a:off x="155577" y="-136526"/>
            <a:ext cx="298450" cy="29845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1030" name="Picture 6" descr="C:\Users\Админ\Pictures\hello_html_ma802cb2.png"/>
          <p:cNvPicPr>
            <a:picLocks noChangeAspect="1" noChangeArrowheads="1"/>
          </p:cNvPicPr>
          <p:nvPr/>
        </p:nvPicPr>
        <p:blipFill>
          <a:blip r:embed="rId2" cstate="print"/>
          <a:srcRect l="3837" r="2879"/>
          <a:stretch>
            <a:fillRect/>
          </a:stretch>
        </p:blipFill>
        <p:spPr bwMode="auto">
          <a:xfrm>
            <a:off x="0" y="0"/>
            <a:ext cx="6858000" cy="4499992"/>
          </a:xfrm>
          <a:prstGeom prst="rect">
            <a:avLst/>
          </a:prstGeom>
          <a:noFill/>
        </p:spPr>
      </p:pic>
      <p:pic>
        <p:nvPicPr>
          <p:cNvPr id="6" name="Picture 6" descr="C:\Users\Админ\Pictures\hello_html_ma802cb2.png"/>
          <p:cNvPicPr>
            <a:picLocks noChangeAspect="1" noChangeArrowheads="1"/>
          </p:cNvPicPr>
          <p:nvPr/>
        </p:nvPicPr>
        <p:blipFill>
          <a:blip r:embed="rId2" cstate="print"/>
          <a:srcRect l="3837" r="2879"/>
          <a:stretch>
            <a:fillRect/>
          </a:stretch>
        </p:blipFill>
        <p:spPr bwMode="auto">
          <a:xfrm>
            <a:off x="0" y="4499992"/>
            <a:ext cx="6858000" cy="4644008"/>
          </a:xfrm>
          <a:prstGeom prst="rect">
            <a:avLst/>
          </a:prstGeom>
          <a:noFill/>
        </p:spPr>
      </p:pic>
      <p:sp>
        <p:nvSpPr>
          <p:cNvPr id="7" name="Прямоугольник 6"/>
          <p:cNvSpPr/>
          <p:nvPr/>
        </p:nvSpPr>
        <p:spPr>
          <a:xfrm>
            <a:off x="548682" y="539554"/>
            <a:ext cx="5760640" cy="2862322"/>
          </a:xfrm>
          <a:prstGeom prst="rect">
            <a:avLst/>
          </a:prstGeom>
        </p:spPr>
        <p:txBody>
          <a:bodyPr wrap="square">
            <a:spAutoFit/>
          </a:bodyPr>
          <a:lstStyle/>
          <a:p>
            <a:pPr algn="ctr"/>
            <a:r>
              <a:rPr lang="ru-RU" sz="2000" b="1" dirty="0" smtClean="0">
                <a:solidFill>
                  <a:srgbClr val="FF0000"/>
                </a:solidFill>
                <a:latin typeface="Cambria Math" pitchFamily="18" charset="0"/>
                <a:ea typeface="Cambria Math" pitchFamily="18" charset="0"/>
              </a:rPr>
              <a:t>№ 9</a:t>
            </a:r>
          </a:p>
          <a:p>
            <a:r>
              <a:rPr lang="ru-RU" sz="2000" b="1" dirty="0" err="1" smtClean="0">
                <a:solidFill>
                  <a:srgbClr val="FF0000"/>
                </a:solidFill>
                <a:latin typeface="Cambria Math" pitchFamily="18" charset="0"/>
                <a:ea typeface="Cambria Math" pitchFamily="18" charset="0"/>
              </a:rPr>
              <a:t>Дидактикалық ойын</a:t>
            </a:r>
            <a:r>
              <a:rPr lang="ru-RU" sz="2000" b="1" dirty="0" smtClean="0">
                <a:solidFill>
                  <a:srgbClr val="FF0000"/>
                </a:solidFill>
                <a:latin typeface="Cambria Math" pitchFamily="18" charset="0"/>
                <a:ea typeface="Cambria Math" pitchFamily="18" charset="0"/>
              </a:rPr>
              <a:t>:  </a:t>
            </a:r>
            <a:r>
              <a:rPr lang="ru-RU" sz="2000" b="1" dirty="0" err="1" smtClean="0">
                <a:latin typeface="Cambria Math" pitchFamily="18" charset="0"/>
                <a:ea typeface="Cambria Math" pitchFamily="18" charset="0"/>
              </a:rPr>
              <a:t>«Ненің баласы</a:t>
            </a:r>
            <a:r>
              <a:rPr lang="ru-RU" sz="2000" b="1" dirty="0" smtClean="0">
                <a:latin typeface="Cambria Math" pitchFamily="18" charset="0"/>
                <a:ea typeface="Cambria Math" pitchFamily="18" charset="0"/>
              </a:rPr>
              <a:t>?»</a:t>
            </a:r>
          </a:p>
          <a:p>
            <a:r>
              <a:rPr lang="ru-RU" sz="2000" b="1" dirty="0" err="1" smtClean="0">
                <a:solidFill>
                  <a:srgbClr val="FF0000"/>
                </a:solidFill>
                <a:latin typeface="Cambria Math" pitchFamily="18" charset="0"/>
                <a:ea typeface="Cambria Math" pitchFamily="18" charset="0"/>
              </a:rPr>
              <a:t>Мақсаты:</a:t>
            </a:r>
            <a:r>
              <a:rPr lang="ru-RU" sz="2000" dirty="0" err="1" smtClean="0">
                <a:latin typeface="Cambria Math" pitchFamily="18" charset="0"/>
                <a:ea typeface="Cambria Math" pitchFamily="18" charset="0"/>
              </a:rPr>
              <a:t> Балалардың «үлкен», </a:t>
            </a:r>
            <a:r>
              <a:rPr lang="ru-RU" sz="2000" dirty="0" smtClean="0">
                <a:latin typeface="Cambria Math" pitchFamily="18" charset="0"/>
                <a:ea typeface="Cambria Math" pitchFamily="18" charset="0"/>
              </a:rPr>
              <a:t>«</a:t>
            </a:r>
            <a:r>
              <a:rPr lang="ru-RU" sz="2000" dirty="0" err="1" smtClean="0">
                <a:latin typeface="Cambria Math" pitchFamily="18" charset="0"/>
                <a:ea typeface="Cambria Math" pitchFamily="18" charset="0"/>
              </a:rPr>
              <a:t>кіші</a:t>
            </a:r>
            <a:r>
              <a:rPr lang="ru-RU" sz="2000" dirty="0" smtClean="0">
                <a:latin typeface="Cambria Math" pitchFamily="18" charset="0"/>
                <a:ea typeface="Cambria Math" pitchFamily="18" charset="0"/>
              </a:rPr>
              <a:t>» </a:t>
            </a:r>
            <a:r>
              <a:rPr lang="ru-RU" sz="2000" dirty="0" err="1" smtClean="0">
                <a:latin typeface="Cambria Math" pitchFamily="18" charset="0"/>
                <a:ea typeface="Cambria Math" pitchFamily="18" charset="0"/>
              </a:rPr>
              <a:t>ұғымдары туралы</a:t>
            </a:r>
            <a:r>
              <a:rPr lang="ru-RU" sz="2000" dirty="0" smtClean="0">
                <a:latin typeface="Cambria Math" pitchFamily="18" charset="0"/>
                <a:ea typeface="Cambria Math" pitchFamily="18" charset="0"/>
              </a:rPr>
              <a:t> </a:t>
            </a:r>
            <a:r>
              <a:rPr lang="ru-RU" sz="2000" dirty="0" err="1" smtClean="0">
                <a:latin typeface="Cambria Math" pitchFamily="18" charset="0"/>
                <a:ea typeface="Cambria Math" pitchFamily="18" charset="0"/>
              </a:rPr>
              <a:t>түсініктерін бекіту</a:t>
            </a:r>
            <a:r>
              <a:rPr lang="ru-RU" sz="2000" dirty="0" smtClean="0">
                <a:latin typeface="Cambria Math" pitchFamily="18" charset="0"/>
                <a:ea typeface="Cambria Math" pitchFamily="18" charset="0"/>
              </a:rPr>
              <a:t>; </a:t>
            </a:r>
            <a:r>
              <a:rPr lang="ru-RU" sz="2000" dirty="0" err="1" smtClean="0">
                <a:latin typeface="Cambria Math" pitchFamily="18" charset="0"/>
                <a:ea typeface="Cambria Math" pitchFamily="18" charset="0"/>
              </a:rPr>
              <a:t>жабайы</a:t>
            </a:r>
            <a:r>
              <a:rPr lang="ru-RU" sz="2000" dirty="0" smtClean="0">
                <a:latin typeface="Cambria Math" pitchFamily="18" charset="0"/>
                <a:ea typeface="Cambria Math" pitchFamily="18" charset="0"/>
              </a:rPr>
              <a:t> </a:t>
            </a:r>
            <a:r>
              <a:rPr lang="ru-RU" sz="2000" dirty="0" err="1" smtClean="0">
                <a:latin typeface="Cambria Math" pitchFamily="18" charset="0"/>
                <a:ea typeface="Cambria Math" pitchFamily="18" charset="0"/>
              </a:rPr>
              <a:t>және үй жануарлары</a:t>
            </a:r>
            <a:r>
              <a:rPr lang="ru-RU" sz="2000" dirty="0" smtClean="0">
                <a:latin typeface="Cambria Math" pitchFamily="18" charset="0"/>
                <a:ea typeface="Cambria Math" pitchFamily="18" charset="0"/>
              </a:rPr>
              <a:t> </a:t>
            </a:r>
            <a:r>
              <a:rPr lang="ru-RU" sz="2000" dirty="0" err="1" smtClean="0">
                <a:latin typeface="Cambria Math" pitchFamily="18" charset="0"/>
                <a:ea typeface="Cambria Math" pitchFamily="18" charset="0"/>
              </a:rPr>
              <a:t>туралы</a:t>
            </a:r>
            <a:r>
              <a:rPr lang="ru-RU" sz="2000" dirty="0" smtClean="0">
                <a:latin typeface="Cambria Math" pitchFamily="18" charset="0"/>
                <a:ea typeface="Cambria Math" pitchFamily="18" charset="0"/>
              </a:rPr>
              <a:t> </a:t>
            </a:r>
            <a:r>
              <a:rPr lang="ru-RU" sz="2000" dirty="0" err="1" smtClean="0">
                <a:latin typeface="Cambria Math" pitchFamily="18" charset="0"/>
                <a:ea typeface="Cambria Math" pitchFamily="18" charset="0"/>
              </a:rPr>
              <a:t>білімдерін</a:t>
            </a:r>
            <a:r>
              <a:rPr lang="ru-RU" sz="2000" dirty="0" smtClean="0">
                <a:latin typeface="Cambria Math" pitchFamily="18" charset="0"/>
                <a:ea typeface="Cambria Math" pitchFamily="18" charset="0"/>
              </a:rPr>
              <a:t> </a:t>
            </a:r>
            <a:r>
              <a:rPr lang="ru-RU" sz="2000" dirty="0" err="1" smtClean="0">
                <a:latin typeface="Cambria Math" pitchFamily="18" charset="0"/>
                <a:ea typeface="Cambria Math" pitchFamily="18" charset="0"/>
              </a:rPr>
              <a:t>кеңейту.</a:t>
            </a:r>
            <a:r>
              <a:rPr lang="ru-RU" sz="2000" dirty="0" smtClean="0">
                <a:latin typeface="Cambria Math" pitchFamily="18" charset="0"/>
                <a:ea typeface="Cambria Math" pitchFamily="18" charset="0"/>
              </a:rPr>
              <a:t> </a:t>
            </a:r>
          </a:p>
          <a:p>
            <a:r>
              <a:rPr lang="ru-RU" sz="2000" b="1" dirty="0" err="1" smtClean="0">
                <a:solidFill>
                  <a:srgbClr val="FF0000"/>
                </a:solidFill>
                <a:latin typeface="Cambria Math" pitchFamily="18" charset="0"/>
                <a:ea typeface="Cambria Math" pitchFamily="18" charset="0"/>
              </a:rPr>
              <a:t>Шарты</a:t>
            </a:r>
            <a:r>
              <a:rPr lang="ru-RU" sz="2000" b="1" dirty="0" smtClean="0">
                <a:solidFill>
                  <a:srgbClr val="FF0000"/>
                </a:solidFill>
                <a:latin typeface="Cambria Math" pitchFamily="18" charset="0"/>
                <a:ea typeface="Cambria Math" pitchFamily="18" charset="0"/>
              </a:rPr>
              <a:t>:  </a:t>
            </a:r>
            <a:r>
              <a:rPr lang="ru-RU" sz="2000" dirty="0" err="1" smtClean="0">
                <a:latin typeface="Cambria Math" pitchFamily="18" charset="0"/>
                <a:ea typeface="Cambria Math" pitchFamily="18" charset="0"/>
              </a:rPr>
              <a:t>Үлкен және кіші</a:t>
            </a:r>
            <a:r>
              <a:rPr lang="ru-RU" sz="2000" dirty="0" smtClean="0">
                <a:latin typeface="Cambria Math" pitchFamily="18" charset="0"/>
                <a:ea typeface="Cambria Math" pitchFamily="18" charset="0"/>
              </a:rPr>
              <a:t>  </a:t>
            </a:r>
            <a:r>
              <a:rPr lang="ru-RU" sz="2000" dirty="0" err="1" smtClean="0">
                <a:latin typeface="Cambria Math" pitchFamily="18" charset="0"/>
                <a:ea typeface="Cambria Math" pitchFamily="18" charset="0"/>
              </a:rPr>
              <a:t>суреттер</a:t>
            </a:r>
            <a:r>
              <a:rPr lang="ru-RU" sz="2000" dirty="0" smtClean="0">
                <a:latin typeface="Cambria Math" pitchFamily="18" charset="0"/>
                <a:ea typeface="Cambria Math" pitchFamily="18" charset="0"/>
              </a:rPr>
              <a:t>  </a:t>
            </a:r>
            <a:r>
              <a:rPr lang="ru-RU" sz="2000" dirty="0" err="1" smtClean="0">
                <a:latin typeface="Cambria Math" pitchFamily="18" charset="0"/>
                <a:ea typeface="Cambria Math" pitchFamily="18" charset="0"/>
              </a:rPr>
              <a:t>тұрады.</a:t>
            </a:r>
            <a:r>
              <a:rPr lang="ru-RU" sz="2000" dirty="0" smtClean="0">
                <a:latin typeface="Cambria Math" pitchFamily="18" charset="0"/>
                <a:ea typeface="Cambria Math" pitchFamily="18" charset="0"/>
              </a:rPr>
              <a:t> </a:t>
            </a:r>
            <a:r>
              <a:rPr lang="ru-RU" sz="2000" dirty="0" err="1" smtClean="0">
                <a:latin typeface="Cambria Math" pitchFamily="18" charset="0"/>
                <a:ea typeface="Cambria Math" pitchFamily="18" charset="0"/>
              </a:rPr>
              <a:t>Өзінің таңдап алған жұбын атайды</a:t>
            </a:r>
            <a:r>
              <a:rPr lang="ru-RU" sz="2000" dirty="0" smtClean="0">
                <a:latin typeface="Cambria Math" pitchFamily="18" charset="0"/>
                <a:ea typeface="Cambria Math" pitchFamily="18" charset="0"/>
              </a:rPr>
              <a:t>. </a:t>
            </a:r>
            <a:r>
              <a:rPr lang="ru-RU" sz="2000" dirty="0" err="1" smtClean="0">
                <a:latin typeface="Cambria Math" pitchFamily="18" charset="0"/>
                <a:ea typeface="Cambria Math" pitchFamily="18" charset="0"/>
              </a:rPr>
              <a:t>Мысалы</a:t>
            </a:r>
            <a:r>
              <a:rPr lang="ru-RU" sz="2000" dirty="0" smtClean="0">
                <a:latin typeface="Cambria Math" pitchFamily="18" charset="0"/>
                <a:ea typeface="Cambria Math" pitchFamily="18" charset="0"/>
              </a:rPr>
              <a:t>: </a:t>
            </a:r>
            <a:r>
              <a:rPr lang="ru-RU" sz="2000" dirty="0" err="1" smtClean="0">
                <a:latin typeface="Cambria Math" pitchFamily="18" charset="0"/>
                <a:ea typeface="Cambria Math" pitchFamily="18" charset="0"/>
              </a:rPr>
              <a:t>ит</a:t>
            </a:r>
            <a:r>
              <a:rPr lang="ru-RU" sz="2000" dirty="0" smtClean="0">
                <a:latin typeface="Cambria Math" pitchFamily="18" charset="0"/>
                <a:ea typeface="Cambria Math" pitchFamily="18" charset="0"/>
              </a:rPr>
              <a:t> </a:t>
            </a:r>
            <a:r>
              <a:rPr lang="ru-RU" sz="2000" dirty="0" err="1" smtClean="0">
                <a:latin typeface="Cambria Math" pitchFamily="18" charset="0"/>
                <a:ea typeface="Cambria Math" pitchFamily="18" charset="0"/>
              </a:rPr>
              <a:t>үлкен, </a:t>
            </a:r>
            <a:r>
              <a:rPr lang="ru-RU" sz="2000" dirty="0" smtClean="0">
                <a:latin typeface="Cambria Math" pitchFamily="18" charset="0"/>
                <a:ea typeface="Cambria Math" pitchFamily="18" charset="0"/>
              </a:rPr>
              <a:t>ал </a:t>
            </a:r>
            <a:r>
              <a:rPr lang="ru-RU" sz="2000" dirty="0" err="1" smtClean="0">
                <a:latin typeface="Cambria Math" pitchFamily="18" charset="0"/>
                <a:ea typeface="Cambria Math" pitchFamily="18" charset="0"/>
              </a:rPr>
              <a:t>күшік кішкентай</a:t>
            </a:r>
            <a:endParaRPr lang="ru-RU" sz="2000" dirty="0">
              <a:latin typeface="Cambria Math" pitchFamily="18" charset="0"/>
              <a:ea typeface="Cambria Math" pitchFamily="18" charset="0"/>
            </a:endParaRPr>
          </a:p>
        </p:txBody>
      </p:sp>
      <p:sp>
        <p:nvSpPr>
          <p:cNvPr id="8" name="Прямоугольник 7"/>
          <p:cNvSpPr/>
          <p:nvPr/>
        </p:nvSpPr>
        <p:spPr>
          <a:xfrm>
            <a:off x="620689" y="4932041"/>
            <a:ext cx="5472608" cy="3477875"/>
          </a:xfrm>
          <a:prstGeom prst="rect">
            <a:avLst/>
          </a:prstGeom>
        </p:spPr>
        <p:txBody>
          <a:bodyPr wrap="square">
            <a:spAutoFit/>
          </a:bodyPr>
          <a:lstStyle/>
          <a:p>
            <a:pPr algn="ctr"/>
            <a:r>
              <a:rPr lang="ru-RU" sz="2000" b="1" dirty="0" smtClean="0">
                <a:solidFill>
                  <a:srgbClr val="FF0000"/>
                </a:solidFill>
                <a:latin typeface="Cambria Math" pitchFamily="18" charset="0"/>
                <a:ea typeface="Cambria Math" pitchFamily="18" charset="0"/>
              </a:rPr>
              <a:t>№ 10</a:t>
            </a:r>
          </a:p>
          <a:p>
            <a:r>
              <a:rPr lang="ru-RU" sz="2000" b="1" dirty="0" err="1" smtClean="0">
                <a:solidFill>
                  <a:srgbClr val="FF0000"/>
                </a:solidFill>
                <a:latin typeface="Cambria Math" pitchFamily="18" charset="0"/>
                <a:ea typeface="Cambria Math" pitchFamily="18" charset="0"/>
              </a:rPr>
              <a:t>Дидактикалық ойын</a:t>
            </a:r>
            <a:r>
              <a:rPr lang="ru-RU" sz="2000" b="1" dirty="0" smtClean="0">
                <a:solidFill>
                  <a:srgbClr val="FF0000"/>
                </a:solidFill>
                <a:latin typeface="Cambria Math" pitchFamily="18" charset="0"/>
                <a:ea typeface="Cambria Math" pitchFamily="18" charset="0"/>
              </a:rPr>
              <a:t>: </a:t>
            </a:r>
            <a:r>
              <a:rPr lang="ru-RU" sz="2000" dirty="0" smtClean="0">
                <a:latin typeface="Cambria Math" pitchFamily="18" charset="0"/>
                <a:ea typeface="Cambria Math" pitchFamily="18" charset="0"/>
              </a:rPr>
              <a:t>«</a:t>
            </a:r>
            <a:r>
              <a:rPr lang="ru-RU" sz="2000" b="1" dirty="0" err="1" smtClean="0">
                <a:latin typeface="Cambria Math" pitchFamily="18" charset="0"/>
                <a:ea typeface="Cambria Math" pitchFamily="18" charset="0"/>
              </a:rPr>
              <a:t>Суретші</a:t>
            </a:r>
            <a:r>
              <a:rPr lang="ru-RU" sz="2000" b="1" dirty="0" smtClean="0">
                <a:latin typeface="Cambria Math" pitchFamily="18" charset="0"/>
                <a:ea typeface="Cambria Math" pitchFamily="18" charset="0"/>
              </a:rPr>
              <a:t> </a:t>
            </a:r>
            <a:r>
              <a:rPr lang="ru-RU" sz="2000" b="1" dirty="0" err="1" smtClean="0">
                <a:latin typeface="Cambria Math" pitchFamily="18" charset="0"/>
                <a:ea typeface="Cambria Math" pitchFamily="18" charset="0"/>
              </a:rPr>
              <a:t>қай жерде</a:t>
            </a:r>
            <a:r>
              <a:rPr lang="ru-RU" sz="2000" b="1" dirty="0" smtClean="0">
                <a:latin typeface="Cambria Math" pitchFamily="18" charset="0"/>
                <a:ea typeface="Cambria Math" pitchFamily="18" charset="0"/>
              </a:rPr>
              <a:t> </a:t>
            </a:r>
            <a:r>
              <a:rPr lang="ru-RU" sz="2000" b="1" dirty="0" err="1" smtClean="0">
                <a:latin typeface="Cambria Math" pitchFamily="18" charset="0"/>
                <a:ea typeface="Cambria Math" pitchFamily="18" charset="0"/>
              </a:rPr>
              <a:t>қателесті?»</a:t>
            </a:r>
            <a:endParaRPr lang="ru-RU" sz="2000" b="1" dirty="0" smtClean="0">
              <a:latin typeface="Cambria Math" pitchFamily="18" charset="0"/>
              <a:ea typeface="Cambria Math" pitchFamily="18" charset="0"/>
            </a:endParaRPr>
          </a:p>
          <a:p>
            <a:r>
              <a:rPr lang="ru-RU" sz="2000" b="1" dirty="0" err="1" smtClean="0">
                <a:solidFill>
                  <a:srgbClr val="FF0000"/>
                </a:solidFill>
                <a:latin typeface="Cambria Math" pitchFamily="18" charset="0"/>
                <a:ea typeface="Cambria Math" pitchFamily="18" charset="0"/>
              </a:rPr>
              <a:t>Мақсаты: </a:t>
            </a:r>
            <a:r>
              <a:rPr lang="ru-RU" sz="2000" dirty="0" err="1" smtClean="0">
                <a:latin typeface="Cambria Math" pitchFamily="18" charset="0"/>
                <a:ea typeface="Cambria Math" pitchFamily="18" charset="0"/>
              </a:rPr>
              <a:t>Балалардың ойлау</a:t>
            </a:r>
            <a:r>
              <a:rPr lang="ru-RU" sz="2000" dirty="0" smtClean="0">
                <a:latin typeface="Cambria Math" pitchFamily="18" charset="0"/>
                <a:ea typeface="Cambria Math" pitchFamily="18" charset="0"/>
              </a:rPr>
              <a:t> </a:t>
            </a:r>
            <a:r>
              <a:rPr lang="ru-RU" sz="2000" dirty="0" err="1" smtClean="0">
                <a:latin typeface="Cambria Math" pitchFamily="18" charset="0"/>
                <a:ea typeface="Cambria Math" pitchFamily="18" charset="0"/>
              </a:rPr>
              <a:t>қабілетін дамыту</a:t>
            </a:r>
            <a:r>
              <a:rPr lang="ru-RU" sz="2000" dirty="0" smtClean="0">
                <a:latin typeface="Cambria Math" pitchFamily="18" charset="0"/>
                <a:ea typeface="Cambria Math" pitchFamily="18" charset="0"/>
              </a:rPr>
              <a:t>, </a:t>
            </a:r>
            <a:r>
              <a:rPr lang="ru-RU" sz="2000" dirty="0" err="1" smtClean="0">
                <a:latin typeface="Cambria Math" pitchFamily="18" charset="0"/>
                <a:ea typeface="Cambria Math" pitchFamily="18" charset="0"/>
              </a:rPr>
              <a:t>суреттегі</a:t>
            </a:r>
            <a:r>
              <a:rPr lang="ru-RU" sz="2000" dirty="0" smtClean="0">
                <a:latin typeface="Cambria Math" pitchFamily="18" charset="0"/>
                <a:ea typeface="Cambria Math" pitchFamily="18" charset="0"/>
              </a:rPr>
              <a:t> </a:t>
            </a:r>
            <a:r>
              <a:rPr lang="ru-RU" sz="2000" dirty="0" err="1" smtClean="0">
                <a:latin typeface="Cambria Math" pitchFamily="18" charset="0"/>
                <a:ea typeface="Cambria Math" pitchFamily="18" charset="0"/>
              </a:rPr>
              <a:t>сәйкессіздікті таба</a:t>
            </a:r>
            <a:r>
              <a:rPr lang="ru-RU" sz="2000" dirty="0" smtClean="0">
                <a:latin typeface="Cambria Math" pitchFamily="18" charset="0"/>
                <a:ea typeface="Cambria Math" pitchFamily="18" charset="0"/>
              </a:rPr>
              <a:t> </a:t>
            </a:r>
            <a:r>
              <a:rPr lang="ru-RU" sz="2000" dirty="0" err="1" smtClean="0">
                <a:latin typeface="Cambria Math" pitchFamily="18" charset="0"/>
                <a:ea typeface="Cambria Math" pitchFamily="18" charset="0"/>
              </a:rPr>
              <a:t>алға үйрету.</a:t>
            </a:r>
            <a:r>
              <a:rPr lang="ru-RU" sz="2000" dirty="0" smtClean="0">
                <a:latin typeface="Cambria Math" pitchFamily="18" charset="0"/>
                <a:ea typeface="Cambria Math" pitchFamily="18" charset="0"/>
              </a:rPr>
              <a:t> </a:t>
            </a:r>
          </a:p>
          <a:p>
            <a:r>
              <a:rPr lang="ru-RU" sz="2000" b="1" dirty="0" err="1" smtClean="0">
                <a:solidFill>
                  <a:srgbClr val="FF0000"/>
                </a:solidFill>
                <a:latin typeface="Cambria Math" pitchFamily="18" charset="0"/>
                <a:ea typeface="Cambria Math" pitchFamily="18" charset="0"/>
              </a:rPr>
              <a:t>Шарты</a:t>
            </a:r>
            <a:r>
              <a:rPr lang="ru-RU" sz="2000" b="1" dirty="0" smtClean="0">
                <a:solidFill>
                  <a:srgbClr val="FF0000"/>
                </a:solidFill>
                <a:latin typeface="Cambria Math" pitchFamily="18" charset="0"/>
                <a:ea typeface="Cambria Math" pitchFamily="18" charset="0"/>
              </a:rPr>
              <a:t>:  </a:t>
            </a:r>
            <a:r>
              <a:rPr lang="ru-RU" sz="2000" dirty="0" err="1" smtClean="0">
                <a:latin typeface="Cambria Math" pitchFamily="18" charset="0"/>
                <a:ea typeface="Cambria Math" pitchFamily="18" charset="0"/>
              </a:rPr>
              <a:t>Тәрбиеші суретшінің сурет</a:t>
            </a:r>
            <a:r>
              <a:rPr lang="ru-RU" sz="2000" dirty="0" smtClean="0">
                <a:latin typeface="Cambria Math" pitchFamily="18" charset="0"/>
                <a:ea typeface="Cambria Math" pitchFamily="18" charset="0"/>
              </a:rPr>
              <a:t> </a:t>
            </a:r>
            <a:r>
              <a:rPr lang="ru-RU" sz="2000" dirty="0" err="1" smtClean="0">
                <a:latin typeface="Cambria Math" pitchFamily="18" charset="0"/>
                <a:ea typeface="Cambria Math" pitchFamily="18" charset="0"/>
              </a:rPr>
              <a:t>салғанын айтады</a:t>
            </a:r>
            <a:r>
              <a:rPr lang="ru-RU" sz="2000" dirty="0" smtClean="0">
                <a:latin typeface="Cambria Math" pitchFamily="18" charset="0"/>
                <a:ea typeface="Cambria Math" pitchFamily="18" charset="0"/>
              </a:rPr>
              <a:t>. </a:t>
            </a:r>
            <a:r>
              <a:rPr lang="ru-RU" sz="2000" dirty="0" err="1" smtClean="0">
                <a:latin typeface="Cambria Math" pitchFamily="18" charset="0"/>
                <a:ea typeface="Cambria Math" pitchFamily="18" charset="0"/>
              </a:rPr>
              <a:t>Балалардан</a:t>
            </a:r>
            <a:r>
              <a:rPr lang="ru-RU" sz="2000" dirty="0" smtClean="0">
                <a:latin typeface="Cambria Math" pitchFamily="18" charset="0"/>
                <a:ea typeface="Cambria Math" pitchFamily="18" charset="0"/>
              </a:rPr>
              <a:t> </a:t>
            </a:r>
            <a:r>
              <a:rPr lang="ru-RU" sz="2000" dirty="0" err="1" smtClean="0">
                <a:latin typeface="Cambria Math" pitchFamily="18" charset="0"/>
                <a:ea typeface="Cambria Math" pitchFamily="18" charset="0"/>
              </a:rPr>
              <a:t>оның бәрін дұрыс салғандығын тексеруді</a:t>
            </a:r>
            <a:r>
              <a:rPr lang="ru-RU" sz="2000" dirty="0" smtClean="0">
                <a:latin typeface="Cambria Math" pitchFamily="18" charset="0"/>
                <a:ea typeface="Cambria Math" pitchFamily="18" charset="0"/>
              </a:rPr>
              <a:t> </a:t>
            </a:r>
            <a:r>
              <a:rPr lang="ru-RU" sz="2000" dirty="0" err="1" smtClean="0">
                <a:latin typeface="Cambria Math" pitchFamily="18" charset="0"/>
                <a:ea typeface="Cambria Math" pitchFamily="18" charset="0"/>
              </a:rPr>
              <a:t>сұрайды.</a:t>
            </a:r>
            <a:r>
              <a:rPr lang="ru-RU" sz="2000" dirty="0" smtClean="0">
                <a:latin typeface="Cambria Math" pitchFamily="18" charset="0"/>
                <a:ea typeface="Cambria Math" pitchFamily="18" charset="0"/>
              </a:rPr>
              <a:t> </a:t>
            </a:r>
            <a:r>
              <a:rPr lang="ru-RU" sz="2000" dirty="0" err="1" smtClean="0">
                <a:latin typeface="Cambria Math" pitchFamily="18" charset="0"/>
                <a:ea typeface="Cambria Math" pitchFamily="18" charset="0"/>
              </a:rPr>
              <a:t>Балалар</a:t>
            </a:r>
            <a:r>
              <a:rPr lang="ru-RU" sz="2000" dirty="0" smtClean="0">
                <a:latin typeface="Cambria Math" pitchFamily="18" charset="0"/>
                <a:ea typeface="Cambria Math" pitchFamily="18" charset="0"/>
              </a:rPr>
              <a:t> </a:t>
            </a:r>
            <a:r>
              <a:rPr lang="ru-RU" sz="2000" dirty="0" err="1" smtClean="0">
                <a:latin typeface="Cambria Math" pitchFamily="18" charset="0"/>
                <a:ea typeface="Cambria Math" pitchFamily="18" charset="0"/>
              </a:rPr>
              <a:t>қисынсыз болмайтын</a:t>
            </a:r>
            <a:r>
              <a:rPr lang="ru-RU" sz="2000" dirty="0" smtClean="0">
                <a:latin typeface="Cambria Math" pitchFamily="18" charset="0"/>
                <a:ea typeface="Cambria Math" pitchFamily="18" charset="0"/>
              </a:rPr>
              <a:t> </a:t>
            </a:r>
            <a:r>
              <a:rPr lang="ru-RU" sz="2000" dirty="0" err="1" smtClean="0">
                <a:latin typeface="Cambria Math" pitchFamily="18" charset="0"/>
                <a:ea typeface="Cambria Math" pitchFamily="18" charset="0"/>
              </a:rPr>
              <a:t>көріністерді тауып</a:t>
            </a:r>
            <a:r>
              <a:rPr lang="ru-RU" sz="2000" dirty="0" smtClean="0">
                <a:latin typeface="Cambria Math" pitchFamily="18" charset="0"/>
                <a:ea typeface="Cambria Math" pitchFamily="18" charset="0"/>
              </a:rPr>
              <a:t>, </a:t>
            </a:r>
            <a:r>
              <a:rPr lang="ru-RU" sz="2000" dirty="0" err="1" smtClean="0">
                <a:latin typeface="Cambria Math" pitchFamily="18" charset="0"/>
                <a:ea typeface="Cambria Math" pitchFamily="18" charset="0"/>
              </a:rPr>
              <a:t>оның  дұрысын  нұсқасын айтады</a:t>
            </a:r>
            <a:r>
              <a:rPr lang="ru-RU" sz="2000" dirty="0" smtClean="0">
                <a:latin typeface="Cambria Math" pitchFamily="18" charset="0"/>
                <a:ea typeface="Cambria Math" pitchFamily="18" charset="0"/>
              </a:rPr>
              <a:t>.</a:t>
            </a:r>
            <a:endParaRPr lang="ru-RU" sz="2000" dirty="0">
              <a:latin typeface="Cambria Math" pitchFamily="18" charset="0"/>
              <a:ea typeface="Cambria Math" pitchFamily="18"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AutoShape 2" descr="https://ds04.infourok.ru/uploads/ex/023d/00106974-4a0342dc/hello_html_ma802cb2.png"/>
          <p:cNvSpPr>
            <a:spLocks noChangeAspect="1" noChangeArrowheads="1"/>
          </p:cNvSpPr>
          <p:nvPr/>
        </p:nvSpPr>
        <p:spPr bwMode="auto">
          <a:xfrm>
            <a:off x="155577" y="-136526"/>
            <a:ext cx="298450" cy="29845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028" name="AutoShape 4" descr="https://pickimage.ru/wp-content/uploads/images/detskie/frame/ramki8.jpg"/>
          <p:cNvSpPr>
            <a:spLocks noChangeAspect="1" noChangeArrowheads="1"/>
          </p:cNvSpPr>
          <p:nvPr/>
        </p:nvSpPr>
        <p:spPr bwMode="auto">
          <a:xfrm>
            <a:off x="155577" y="-136526"/>
            <a:ext cx="298450" cy="29845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1030" name="Picture 6" descr="C:\Users\Админ\Pictures\hello_html_ma802cb2.png"/>
          <p:cNvPicPr>
            <a:picLocks noChangeAspect="1" noChangeArrowheads="1"/>
          </p:cNvPicPr>
          <p:nvPr/>
        </p:nvPicPr>
        <p:blipFill>
          <a:blip r:embed="rId2" cstate="print"/>
          <a:srcRect l="3837" r="2879"/>
          <a:stretch>
            <a:fillRect/>
          </a:stretch>
        </p:blipFill>
        <p:spPr bwMode="auto">
          <a:xfrm>
            <a:off x="0" y="0"/>
            <a:ext cx="6858000" cy="4499992"/>
          </a:xfrm>
          <a:prstGeom prst="rect">
            <a:avLst/>
          </a:prstGeom>
          <a:noFill/>
        </p:spPr>
      </p:pic>
      <p:pic>
        <p:nvPicPr>
          <p:cNvPr id="6" name="Picture 6" descr="C:\Users\Админ\Pictures\hello_html_ma802cb2.png"/>
          <p:cNvPicPr>
            <a:picLocks noChangeAspect="1" noChangeArrowheads="1"/>
          </p:cNvPicPr>
          <p:nvPr/>
        </p:nvPicPr>
        <p:blipFill>
          <a:blip r:embed="rId2" cstate="print"/>
          <a:srcRect l="3837" r="2879"/>
          <a:stretch>
            <a:fillRect/>
          </a:stretch>
        </p:blipFill>
        <p:spPr bwMode="auto">
          <a:xfrm>
            <a:off x="0" y="4499992"/>
            <a:ext cx="6858000" cy="4644008"/>
          </a:xfrm>
          <a:prstGeom prst="rect">
            <a:avLst/>
          </a:prstGeom>
          <a:noFill/>
        </p:spPr>
      </p:pic>
      <p:sp>
        <p:nvSpPr>
          <p:cNvPr id="7" name="Прямоугольник 6"/>
          <p:cNvSpPr/>
          <p:nvPr/>
        </p:nvSpPr>
        <p:spPr>
          <a:xfrm>
            <a:off x="548682" y="539554"/>
            <a:ext cx="5760640" cy="2862322"/>
          </a:xfrm>
          <a:prstGeom prst="rect">
            <a:avLst/>
          </a:prstGeom>
        </p:spPr>
        <p:txBody>
          <a:bodyPr wrap="square">
            <a:spAutoFit/>
          </a:bodyPr>
          <a:lstStyle/>
          <a:p>
            <a:pPr algn="ctr"/>
            <a:r>
              <a:rPr lang="ru-RU" sz="2000" b="1" dirty="0" smtClean="0">
                <a:solidFill>
                  <a:srgbClr val="FF0000"/>
                </a:solidFill>
                <a:latin typeface="Cambria" pitchFamily="18" charset="0"/>
                <a:ea typeface="Cambria Math" pitchFamily="18" charset="0"/>
              </a:rPr>
              <a:t>№  11</a:t>
            </a:r>
          </a:p>
          <a:p>
            <a:r>
              <a:rPr lang="ru-RU" sz="2000" b="1" dirty="0" err="1" smtClean="0">
                <a:solidFill>
                  <a:srgbClr val="FF0000"/>
                </a:solidFill>
                <a:latin typeface="Cambria" pitchFamily="18" charset="0"/>
                <a:ea typeface="Cambria Math" pitchFamily="18" charset="0"/>
              </a:rPr>
              <a:t>Дидактикалық ойын</a:t>
            </a:r>
            <a:r>
              <a:rPr lang="ru-RU" sz="2000" b="1" dirty="0" smtClean="0">
                <a:solidFill>
                  <a:srgbClr val="FF0000"/>
                </a:solidFill>
                <a:latin typeface="Cambria" pitchFamily="18" charset="0"/>
                <a:ea typeface="Cambria Math" pitchFamily="18" charset="0"/>
              </a:rPr>
              <a:t> :  </a:t>
            </a:r>
            <a:r>
              <a:rPr lang="kk-KZ" sz="2000" b="1" dirty="0" smtClean="0">
                <a:solidFill>
                  <a:srgbClr val="000000"/>
                </a:solidFill>
                <a:latin typeface="Cambria" pitchFamily="18" charset="0"/>
                <a:ea typeface="Times New Roman" pitchFamily="18" charset="0"/>
                <a:cs typeface="Times New Roman" pitchFamily="18" charset="0"/>
              </a:rPr>
              <a:t>«Жоғарыда-төменде»</a:t>
            </a:r>
            <a:endParaRPr lang="ru-RU" sz="2000" b="1" dirty="0" smtClean="0">
              <a:latin typeface="Cambria" pitchFamily="18" charset="0"/>
              <a:ea typeface="Cambria Math" pitchFamily="18" charset="0"/>
            </a:endParaRPr>
          </a:p>
          <a:p>
            <a:r>
              <a:rPr lang="ru-RU" sz="2000" b="1" dirty="0" err="1" smtClean="0">
                <a:solidFill>
                  <a:srgbClr val="FF0000"/>
                </a:solidFill>
                <a:latin typeface="Cambria" pitchFamily="18" charset="0"/>
                <a:ea typeface="Cambria Math" pitchFamily="18" charset="0"/>
              </a:rPr>
              <a:t>Мақсаты:</a:t>
            </a:r>
            <a:r>
              <a:rPr lang="ru-RU" sz="2000" dirty="0" smtClean="0">
                <a:latin typeface="Cambria" pitchFamily="18" charset="0"/>
                <a:ea typeface="Cambria Math" pitchFamily="18" charset="0"/>
              </a:rPr>
              <a:t>  </a:t>
            </a:r>
            <a:r>
              <a:rPr lang="kk-KZ" sz="2000" dirty="0" smtClean="0">
                <a:solidFill>
                  <a:srgbClr val="000000"/>
                </a:solidFill>
                <a:latin typeface="Cambria" pitchFamily="18" charset="0"/>
                <a:ea typeface="Times New Roman" pitchFamily="18" charset="0"/>
                <a:cs typeface="Times New Roman" pitchFamily="18" charset="0"/>
              </a:rPr>
              <a:t>Жоғары–төмен ұғымдарын пысықтау. Байқағыштықты, зейін, қиялды дамыту. </a:t>
            </a:r>
            <a:endParaRPr lang="ru-RU" sz="2000" dirty="0" smtClean="0">
              <a:latin typeface="Cambria" pitchFamily="18" charset="0"/>
              <a:ea typeface="Cambria Math" pitchFamily="18" charset="0"/>
            </a:endParaRPr>
          </a:p>
          <a:p>
            <a:r>
              <a:rPr lang="ru-RU" sz="2000" b="1" dirty="0" err="1" smtClean="0">
                <a:solidFill>
                  <a:srgbClr val="FF0000"/>
                </a:solidFill>
                <a:latin typeface="Cambria" pitchFamily="18" charset="0"/>
                <a:ea typeface="Cambria Math" pitchFamily="18" charset="0"/>
              </a:rPr>
              <a:t>Шарты</a:t>
            </a:r>
            <a:r>
              <a:rPr lang="ru-RU" sz="2000" b="1" dirty="0" smtClean="0">
                <a:solidFill>
                  <a:srgbClr val="FF0000"/>
                </a:solidFill>
                <a:latin typeface="Cambria" pitchFamily="18" charset="0"/>
                <a:ea typeface="Cambria Math" pitchFamily="18" charset="0"/>
              </a:rPr>
              <a:t>: </a:t>
            </a:r>
            <a:r>
              <a:rPr lang="kk-KZ" sz="2000" dirty="0" smtClean="0">
                <a:solidFill>
                  <a:srgbClr val="000000"/>
                </a:solidFill>
                <a:latin typeface="Cambria" pitchFamily="18" charset="0"/>
                <a:ea typeface="Times New Roman" pitchFamily="18" charset="0"/>
                <a:cs typeface="Times New Roman" pitchFamily="18" charset="0"/>
              </a:rPr>
              <a:t>Бала қораптың ішінен бір суретті алып, атын атап, орнын анықтап үлкен суретке бекітеді. Мысалы, ұшақ жоғарыда аспанда ұшады, балық төменде су ішінде жүзеді. </a:t>
            </a:r>
            <a:endParaRPr lang="ru-RU" sz="2000" dirty="0">
              <a:latin typeface="Cambria" pitchFamily="18" charset="0"/>
              <a:ea typeface="Cambria Math" pitchFamily="18" charset="0"/>
            </a:endParaRPr>
          </a:p>
        </p:txBody>
      </p:sp>
      <p:sp>
        <p:nvSpPr>
          <p:cNvPr id="8" name="Прямоугольник 7"/>
          <p:cNvSpPr/>
          <p:nvPr/>
        </p:nvSpPr>
        <p:spPr>
          <a:xfrm>
            <a:off x="620689" y="4932041"/>
            <a:ext cx="5472608" cy="3477875"/>
          </a:xfrm>
          <a:prstGeom prst="rect">
            <a:avLst/>
          </a:prstGeom>
        </p:spPr>
        <p:txBody>
          <a:bodyPr wrap="square">
            <a:spAutoFit/>
          </a:bodyPr>
          <a:lstStyle/>
          <a:p>
            <a:pPr algn="ctr"/>
            <a:r>
              <a:rPr lang="ru-RU" sz="2000" b="1" dirty="0" smtClean="0">
                <a:solidFill>
                  <a:srgbClr val="FF0000"/>
                </a:solidFill>
                <a:latin typeface="Cambria" pitchFamily="18" charset="0"/>
                <a:ea typeface="Cambria Math" pitchFamily="18" charset="0"/>
              </a:rPr>
              <a:t>№ 12</a:t>
            </a:r>
          </a:p>
          <a:p>
            <a:r>
              <a:rPr lang="ru-RU" sz="2000" b="1" dirty="0" err="1" smtClean="0">
                <a:solidFill>
                  <a:srgbClr val="FF0000"/>
                </a:solidFill>
                <a:latin typeface="Cambria" pitchFamily="18" charset="0"/>
                <a:ea typeface="Cambria Math" pitchFamily="18" charset="0"/>
              </a:rPr>
              <a:t>Дидактикалық ойын</a:t>
            </a:r>
            <a:r>
              <a:rPr lang="ru-RU" sz="2000" b="1" dirty="0" smtClean="0">
                <a:solidFill>
                  <a:srgbClr val="FF0000"/>
                </a:solidFill>
                <a:latin typeface="Cambria" pitchFamily="18" charset="0"/>
                <a:ea typeface="Cambria Math" pitchFamily="18" charset="0"/>
              </a:rPr>
              <a:t>: </a:t>
            </a:r>
            <a:r>
              <a:rPr lang="kk-KZ" sz="2000" dirty="0" smtClean="0">
                <a:latin typeface="Cambria" pitchFamily="18" charset="0"/>
                <a:ea typeface="Times New Roman" pitchFamily="18" charset="0"/>
                <a:cs typeface="Times New Roman" pitchFamily="18" charset="0"/>
              </a:rPr>
              <a:t>«</a:t>
            </a:r>
            <a:r>
              <a:rPr lang="kk-KZ" sz="2000" b="1" dirty="0" smtClean="0">
                <a:latin typeface="Cambria" pitchFamily="18" charset="0"/>
                <a:ea typeface="Times New Roman" pitchFamily="18" charset="0"/>
                <a:cs typeface="Times New Roman" pitchFamily="18" charset="0"/>
              </a:rPr>
              <a:t>Құстар мен аңдарды құрастыру»</a:t>
            </a:r>
            <a:endParaRPr lang="ru-RU" sz="2000" b="1" dirty="0" smtClean="0">
              <a:latin typeface="Cambria" pitchFamily="18" charset="0"/>
              <a:ea typeface="Cambria Math" pitchFamily="18" charset="0"/>
            </a:endParaRPr>
          </a:p>
          <a:p>
            <a:r>
              <a:rPr lang="ru-RU" sz="2000" b="1" dirty="0" err="1" smtClean="0">
                <a:solidFill>
                  <a:srgbClr val="FF0000"/>
                </a:solidFill>
                <a:latin typeface="Cambria" pitchFamily="18" charset="0"/>
                <a:ea typeface="Cambria Math" pitchFamily="18" charset="0"/>
              </a:rPr>
              <a:t>Мақсаты:</a:t>
            </a:r>
            <a:r>
              <a:rPr lang="ru-RU" sz="2000" b="1" dirty="0" smtClean="0">
                <a:solidFill>
                  <a:srgbClr val="FF0000"/>
                </a:solidFill>
                <a:latin typeface="Cambria" pitchFamily="18" charset="0"/>
                <a:ea typeface="Cambria Math" pitchFamily="18" charset="0"/>
              </a:rPr>
              <a:t>  </a:t>
            </a:r>
            <a:r>
              <a:rPr lang="kk-KZ" sz="2000" dirty="0" smtClean="0">
                <a:latin typeface="Cambria" pitchFamily="18" charset="0"/>
                <a:ea typeface="Times New Roman" pitchFamily="18" charset="0"/>
                <a:cs typeface="Times New Roman" pitchFamily="18" charset="0"/>
              </a:rPr>
              <a:t>Балалардың ойлау қабілетін, шығармашылығын дамыту.</a:t>
            </a:r>
            <a:endParaRPr lang="ru-RU" sz="2000" dirty="0" smtClean="0">
              <a:latin typeface="Cambria" pitchFamily="18" charset="0"/>
              <a:ea typeface="Cambria Math" pitchFamily="18" charset="0"/>
            </a:endParaRPr>
          </a:p>
          <a:p>
            <a:pPr lvl="0"/>
            <a:r>
              <a:rPr lang="ru-RU" sz="2000" b="1" dirty="0" err="1" smtClean="0">
                <a:solidFill>
                  <a:srgbClr val="FF0000"/>
                </a:solidFill>
                <a:latin typeface="Cambria" pitchFamily="18" charset="0"/>
                <a:ea typeface="Cambria Math" pitchFamily="18" charset="0"/>
              </a:rPr>
              <a:t>Шарты</a:t>
            </a:r>
            <a:r>
              <a:rPr lang="ru-RU" sz="2000" b="1" dirty="0" smtClean="0">
                <a:solidFill>
                  <a:srgbClr val="FF0000"/>
                </a:solidFill>
                <a:latin typeface="Cambria" pitchFamily="18" charset="0"/>
                <a:ea typeface="Cambria Math" pitchFamily="18" charset="0"/>
              </a:rPr>
              <a:t>:  </a:t>
            </a:r>
            <a:r>
              <a:rPr lang="kk-KZ" sz="2000" dirty="0" smtClean="0">
                <a:latin typeface="Cambria" pitchFamily="18" charset="0"/>
                <a:ea typeface="Times New Roman" pitchFamily="18" charset="0"/>
                <a:cs typeface="Times New Roman" pitchFamily="18" charset="0"/>
              </a:rPr>
              <a:t>Тәрбиеші құстардың және аңдардың  суреттерін ,қиындыларын балалардың алдына үлестіреді.Балалар осы суреттерге қарап отарып құстарды, аңдарды ажыратып құрастырады.</a:t>
            </a:r>
            <a:endParaRPr lang="kk-KZ" sz="2000" dirty="0" smtClean="0">
              <a:latin typeface="Cambria" pitchFamily="18" charset="0"/>
              <a:cs typeface="Times New Roman" pitchFamily="18" charset="0"/>
            </a:endParaRPr>
          </a:p>
          <a:p>
            <a:endParaRPr lang="ru-RU" sz="2000" dirty="0">
              <a:latin typeface="Cambria Math" pitchFamily="18" charset="0"/>
              <a:ea typeface="Cambria Math" pitchFamily="18"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AutoShape 2" descr="https://ds04.infourok.ru/uploads/ex/023d/00106974-4a0342dc/hello_html_ma802cb2.png"/>
          <p:cNvSpPr>
            <a:spLocks noChangeAspect="1" noChangeArrowheads="1"/>
          </p:cNvSpPr>
          <p:nvPr/>
        </p:nvSpPr>
        <p:spPr bwMode="auto">
          <a:xfrm>
            <a:off x="155577" y="-136526"/>
            <a:ext cx="298450" cy="29845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028" name="AutoShape 4" descr="https://pickimage.ru/wp-content/uploads/images/detskie/frame/ramki8.jpg"/>
          <p:cNvSpPr>
            <a:spLocks noChangeAspect="1" noChangeArrowheads="1"/>
          </p:cNvSpPr>
          <p:nvPr/>
        </p:nvSpPr>
        <p:spPr bwMode="auto">
          <a:xfrm>
            <a:off x="155577" y="-136526"/>
            <a:ext cx="298450" cy="29845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1030" name="Picture 6" descr="C:\Users\Админ\Pictures\hello_html_ma802cb2.png"/>
          <p:cNvPicPr>
            <a:picLocks noChangeAspect="1" noChangeArrowheads="1"/>
          </p:cNvPicPr>
          <p:nvPr/>
        </p:nvPicPr>
        <p:blipFill>
          <a:blip r:embed="rId2" cstate="print"/>
          <a:srcRect l="3837" r="2879"/>
          <a:stretch>
            <a:fillRect/>
          </a:stretch>
        </p:blipFill>
        <p:spPr bwMode="auto">
          <a:xfrm>
            <a:off x="0" y="0"/>
            <a:ext cx="6858000" cy="4499992"/>
          </a:xfrm>
          <a:prstGeom prst="rect">
            <a:avLst/>
          </a:prstGeom>
          <a:noFill/>
        </p:spPr>
      </p:pic>
      <p:pic>
        <p:nvPicPr>
          <p:cNvPr id="6" name="Picture 6" descr="C:\Users\Админ\Pictures\hello_html_ma802cb2.png"/>
          <p:cNvPicPr>
            <a:picLocks noChangeAspect="1" noChangeArrowheads="1"/>
          </p:cNvPicPr>
          <p:nvPr/>
        </p:nvPicPr>
        <p:blipFill>
          <a:blip r:embed="rId2" cstate="print"/>
          <a:srcRect l="3837" r="2879"/>
          <a:stretch>
            <a:fillRect/>
          </a:stretch>
        </p:blipFill>
        <p:spPr bwMode="auto">
          <a:xfrm>
            <a:off x="0" y="4499992"/>
            <a:ext cx="6858000" cy="4644008"/>
          </a:xfrm>
          <a:prstGeom prst="rect">
            <a:avLst/>
          </a:prstGeom>
          <a:noFill/>
        </p:spPr>
      </p:pic>
      <p:sp>
        <p:nvSpPr>
          <p:cNvPr id="7" name="Прямоугольник 6"/>
          <p:cNvSpPr/>
          <p:nvPr/>
        </p:nvSpPr>
        <p:spPr>
          <a:xfrm>
            <a:off x="476673" y="395539"/>
            <a:ext cx="5760640" cy="3816429"/>
          </a:xfrm>
          <a:prstGeom prst="rect">
            <a:avLst/>
          </a:prstGeom>
        </p:spPr>
        <p:txBody>
          <a:bodyPr wrap="square">
            <a:spAutoFit/>
          </a:bodyPr>
          <a:lstStyle/>
          <a:p>
            <a:pPr algn="ctr"/>
            <a:r>
              <a:rPr lang="ru-RU" b="1" dirty="0" smtClean="0">
                <a:solidFill>
                  <a:srgbClr val="FF0000"/>
                </a:solidFill>
                <a:latin typeface="Cambria" pitchFamily="18" charset="0"/>
                <a:ea typeface="Cambria Math" pitchFamily="18" charset="0"/>
              </a:rPr>
              <a:t>№ 13 </a:t>
            </a:r>
          </a:p>
          <a:p>
            <a:r>
              <a:rPr lang="ru-RU" b="1" dirty="0" err="1" smtClean="0">
                <a:solidFill>
                  <a:srgbClr val="FF0000"/>
                </a:solidFill>
                <a:latin typeface="Cambria" pitchFamily="18" charset="0"/>
                <a:ea typeface="Cambria Math" pitchFamily="18" charset="0"/>
              </a:rPr>
              <a:t>Дидактикалық ойын</a:t>
            </a:r>
            <a:r>
              <a:rPr lang="ru-RU" b="1" dirty="0" smtClean="0">
                <a:solidFill>
                  <a:srgbClr val="FF0000"/>
                </a:solidFill>
                <a:latin typeface="Cambria" pitchFamily="18" charset="0"/>
                <a:ea typeface="Cambria Math" pitchFamily="18" charset="0"/>
              </a:rPr>
              <a:t> : </a:t>
            </a:r>
            <a:r>
              <a:rPr lang="kk-KZ" b="1" dirty="0" smtClean="0">
                <a:latin typeface="Cambria" pitchFamily="18" charset="0"/>
                <a:ea typeface="Times New Roman" pitchFamily="18" charset="0"/>
                <a:cs typeface="Times New Roman" pitchFamily="18" charset="0"/>
              </a:rPr>
              <a:t>«Бағдаршам» </a:t>
            </a:r>
            <a:endParaRPr lang="ru-RU" b="1" dirty="0" smtClean="0">
              <a:latin typeface="Cambria" pitchFamily="18" charset="0"/>
              <a:ea typeface="Cambria Math" pitchFamily="18" charset="0"/>
            </a:endParaRPr>
          </a:p>
          <a:p>
            <a:r>
              <a:rPr lang="ru-RU" b="1" dirty="0" err="1" smtClean="0">
                <a:solidFill>
                  <a:srgbClr val="FF0000"/>
                </a:solidFill>
                <a:latin typeface="Cambria" pitchFamily="18" charset="0"/>
                <a:ea typeface="Cambria Math" pitchFamily="18" charset="0"/>
              </a:rPr>
              <a:t>Мақсаты:</a:t>
            </a:r>
            <a:r>
              <a:rPr lang="ru-RU" dirty="0" smtClean="0">
                <a:latin typeface="Cambria" pitchFamily="18" charset="0"/>
                <a:ea typeface="Cambria Math" pitchFamily="18" charset="0"/>
              </a:rPr>
              <a:t>  </a:t>
            </a:r>
            <a:r>
              <a:rPr lang="kk-KZ" dirty="0" smtClean="0">
                <a:latin typeface="Cambria" pitchFamily="18" charset="0"/>
                <a:ea typeface="Times New Roman" pitchFamily="18" charset="0"/>
                <a:cs typeface="Times New Roman" pitchFamily="18" charset="0"/>
              </a:rPr>
              <a:t>Түстер туралы, жол қауіпсіздігі туралы мағлұматтар беру. </a:t>
            </a:r>
          </a:p>
          <a:p>
            <a:r>
              <a:rPr lang="ru-RU" b="1" dirty="0" err="1" smtClean="0">
                <a:solidFill>
                  <a:srgbClr val="FF0000"/>
                </a:solidFill>
                <a:latin typeface="Cambria" pitchFamily="18" charset="0"/>
                <a:ea typeface="Cambria Math" pitchFamily="18" charset="0"/>
              </a:rPr>
              <a:t>Шарты</a:t>
            </a:r>
            <a:r>
              <a:rPr lang="ru-RU" b="1" dirty="0" smtClean="0">
                <a:solidFill>
                  <a:srgbClr val="FF0000"/>
                </a:solidFill>
                <a:latin typeface="Cambria" pitchFamily="18" charset="0"/>
                <a:ea typeface="Cambria Math" pitchFamily="18" charset="0"/>
              </a:rPr>
              <a:t>: </a:t>
            </a:r>
            <a:r>
              <a:rPr lang="kk-KZ" dirty="0" smtClean="0">
                <a:latin typeface="Cambria" pitchFamily="18" charset="0"/>
                <a:ea typeface="Times New Roman" pitchFamily="18" charset="0"/>
                <a:cs typeface="Times New Roman" pitchFamily="18" charset="0"/>
              </a:rPr>
              <a:t>Дөңгелектер таратылып беріледі. Балаларға «Тоқта» дегенде балалар сәйкес қызыл дөңгелектерді, «Дайындал» дегенде сары дөңгелекті, «Жүр!» дегенде жасыл дөңгелекті көрсетеді. «Жасыл» түсті көрсеткенде балалар орындарынан тұрып жүрген қимыл көрсетеді, «Сары» көрсеткенде баяу қозғалыс қимылын жасайды. «Қызыл» түсті көрсеткенде орындарына отыра қалады. Осы қимылды бірнеше рет қайталайды.</a:t>
            </a:r>
            <a:endParaRPr lang="ru-RU" dirty="0">
              <a:latin typeface="Cambria" pitchFamily="18" charset="0"/>
              <a:ea typeface="Cambria Math" pitchFamily="18" charset="0"/>
            </a:endParaRPr>
          </a:p>
        </p:txBody>
      </p:sp>
      <p:sp>
        <p:nvSpPr>
          <p:cNvPr id="8" name="Прямоугольник 7"/>
          <p:cNvSpPr/>
          <p:nvPr/>
        </p:nvSpPr>
        <p:spPr>
          <a:xfrm>
            <a:off x="692698" y="5148067"/>
            <a:ext cx="5472608" cy="2585323"/>
          </a:xfrm>
          <a:prstGeom prst="rect">
            <a:avLst/>
          </a:prstGeom>
        </p:spPr>
        <p:txBody>
          <a:bodyPr wrap="square">
            <a:spAutoFit/>
          </a:bodyPr>
          <a:lstStyle/>
          <a:p>
            <a:pPr algn="ctr"/>
            <a:r>
              <a:rPr lang="ru-RU" b="1" dirty="0" smtClean="0">
                <a:solidFill>
                  <a:srgbClr val="FF0000"/>
                </a:solidFill>
                <a:latin typeface="Cambria" pitchFamily="18" charset="0"/>
                <a:ea typeface="Cambria Math" pitchFamily="18" charset="0"/>
              </a:rPr>
              <a:t>№  14</a:t>
            </a:r>
          </a:p>
          <a:p>
            <a:r>
              <a:rPr lang="ru-RU" b="1" dirty="0" err="1" smtClean="0">
                <a:solidFill>
                  <a:srgbClr val="FF0000"/>
                </a:solidFill>
                <a:latin typeface="Cambria" pitchFamily="18" charset="0"/>
                <a:ea typeface="Cambria Math" pitchFamily="18" charset="0"/>
              </a:rPr>
              <a:t>Дидактикалық ойын</a:t>
            </a:r>
            <a:r>
              <a:rPr lang="ru-RU" b="1" dirty="0" smtClean="0">
                <a:solidFill>
                  <a:srgbClr val="FF0000"/>
                </a:solidFill>
                <a:latin typeface="Cambria" pitchFamily="18" charset="0"/>
                <a:ea typeface="Cambria Math" pitchFamily="18" charset="0"/>
              </a:rPr>
              <a:t>: </a:t>
            </a:r>
            <a:r>
              <a:rPr lang="kk-KZ" dirty="0" smtClean="0">
                <a:solidFill>
                  <a:srgbClr val="000000"/>
                </a:solidFill>
                <a:latin typeface="Cambria" pitchFamily="18" charset="0"/>
                <a:ea typeface="Times New Roman" pitchFamily="18" charset="0"/>
                <a:cs typeface="Times New Roman" pitchFamily="18" charset="0"/>
              </a:rPr>
              <a:t>«</a:t>
            </a:r>
            <a:r>
              <a:rPr lang="kk-KZ" b="1" dirty="0" smtClean="0">
                <a:latin typeface="Cambria" pitchFamily="18" charset="0"/>
                <a:ea typeface="Times New Roman" pitchFamily="18" charset="0"/>
                <a:cs typeface="Times New Roman" pitchFamily="18" charset="0"/>
              </a:rPr>
              <a:t>Не жоқ?»</a:t>
            </a:r>
            <a:endParaRPr lang="ru-RU" b="1" dirty="0" smtClean="0">
              <a:latin typeface="Cambria" pitchFamily="18" charset="0"/>
              <a:ea typeface="Cambria Math" pitchFamily="18" charset="0"/>
            </a:endParaRPr>
          </a:p>
          <a:p>
            <a:r>
              <a:rPr lang="ru-RU" b="1" dirty="0" err="1" smtClean="0">
                <a:solidFill>
                  <a:srgbClr val="FF0000"/>
                </a:solidFill>
                <a:latin typeface="Cambria" pitchFamily="18" charset="0"/>
                <a:ea typeface="Cambria Math" pitchFamily="18" charset="0"/>
              </a:rPr>
              <a:t>Мақсаты:</a:t>
            </a:r>
            <a:r>
              <a:rPr lang="ru-RU" b="1" dirty="0" smtClean="0">
                <a:solidFill>
                  <a:srgbClr val="FF0000"/>
                </a:solidFill>
                <a:latin typeface="Cambria" pitchFamily="18" charset="0"/>
                <a:ea typeface="Cambria Math" pitchFamily="18" charset="0"/>
              </a:rPr>
              <a:t> </a:t>
            </a:r>
            <a:r>
              <a:rPr lang="kk-KZ" dirty="0" smtClean="0">
                <a:latin typeface="Cambria" pitchFamily="18" charset="0"/>
                <a:ea typeface="Calibri" pitchFamily="34" charset="0"/>
                <a:cs typeface="Times New Roman" pitchFamily="18" charset="0"/>
              </a:rPr>
              <a:t> Балаларға киіз үйдің  бөлшектерін атап, естерінде сақтауға үйрету. </a:t>
            </a:r>
            <a:endParaRPr lang="ru-RU" dirty="0" smtClean="0">
              <a:latin typeface="Cambria" pitchFamily="18" charset="0"/>
              <a:ea typeface="Cambria Math" pitchFamily="18" charset="0"/>
            </a:endParaRPr>
          </a:p>
          <a:p>
            <a:r>
              <a:rPr lang="ru-RU" b="1" dirty="0" err="1" smtClean="0">
                <a:solidFill>
                  <a:srgbClr val="FF0000"/>
                </a:solidFill>
                <a:latin typeface="Cambria" pitchFamily="18" charset="0"/>
                <a:ea typeface="Cambria Math" pitchFamily="18" charset="0"/>
              </a:rPr>
              <a:t>Шарты</a:t>
            </a:r>
            <a:r>
              <a:rPr lang="ru-RU" b="1" dirty="0" smtClean="0">
                <a:solidFill>
                  <a:srgbClr val="FF0000"/>
                </a:solidFill>
                <a:latin typeface="Cambria" pitchFamily="18" charset="0"/>
                <a:ea typeface="Cambria Math" pitchFamily="18" charset="0"/>
              </a:rPr>
              <a:t>:  </a:t>
            </a:r>
            <a:r>
              <a:rPr lang="kk-KZ" dirty="0" smtClean="0">
                <a:latin typeface="Cambria" pitchFamily="18" charset="0"/>
                <a:ea typeface="Calibri" pitchFamily="34" charset="0"/>
                <a:cs typeface="Times New Roman" pitchFamily="18" charset="0"/>
              </a:rPr>
              <a:t> Балаларға киіз үйдің  бөлшектерінің суреттерін ұсынады. Балалармен бірге атауларын атайды. Балалардан көздерін жұмуларын өтінеді де заттың біреуін жасырады.</a:t>
            </a:r>
            <a:r>
              <a:rPr lang="kk-KZ" dirty="0" smtClean="0">
                <a:latin typeface="Cambria" pitchFamily="18" charset="0"/>
                <a:ea typeface="Times New Roman" pitchFamily="18" charset="0"/>
                <a:cs typeface="Times New Roman" pitchFamily="18" charset="0"/>
              </a:rPr>
              <a:t> </a:t>
            </a:r>
            <a:r>
              <a:rPr lang="kk-KZ" dirty="0" smtClean="0">
                <a:latin typeface="Cambria" pitchFamily="18" charset="0"/>
                <a:ea typeface="Calibri" pitchFamily="34" charset="0"/>
                <a:cs typeface="Times New Roman" pitchFamily="18" charset="0"/>
              </a:rPr>
              <a:t>Балалар қандай заттың жасырынғанын табады.</a:t>
            </a:r>
            <a:endParaRPr lang="ru-RU" dirty="0">
              <a:latin typeface="Cambria" pitchFamily="18" charset="0"/>
              <a:ea typeface="Cambria Math" pitchFamily="18"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AutoShape 2" descr="https://ds04.infourok.ru/uploads/ex/023d/00106974-4a0342dc/hello_html_ma802cb2.png"/>
          <p:cNvSpPr>
            <a:spLocks noChangeAspect="1" noChangeArrowheads="1"/>
          </p:cNvSpPr>
          <p:nvPr/>
        </p:nvSpPr>
        <p:spPr bwMode="auto">
          <a:xfrm>
            <a:off x="155577" y="-136526"/>
            <a:ext cx="298450" cy="29845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028" name="AutoShape 4" descr="https://pickimage.ru/wp-content/uploads/images/detskie/frame/ramki8.jpg"/>
          <p:cNvSpPr>
            <a:spLocks noChangeAspect="1" noChangeArrowheads="1"/>
          </p:cNvSpPr>
          <p:nvPr/>
        </p:nvSpPr>
        <p:spPr bwMode="auto">
          <a:xfrm>
            <a:off x="155577" y="-136526"/>
            <a:ext cx="298450" cy="29845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6" name="Picture 6" descr="C:\Users\Админ\Pictures\hello_html_ma802cb2.png"/>
          <p:cNvPicPr>
            <a:picLocks noChangeAspect="1" noChangeArrowheads="1"/>
          </p:cNvPicPr>
          <p:nvPr/>
        </p:nvPicPr>
        <p:blipFill>
          <a:blip r:embed="rId2" cstate="print"/>
          <a:srcRect l="3837" r="2879"/>
          <a:stretch>
            <a:fillRect/>
          </a:stretch>
        </p:blipFill>
        <p:spPr bwMode="auto">
          <a:xfrm>
            <a:off x="0" y="4644008"/>
            <a:ext cx="6858000" cy="4499992"/>
          </a:xfrm>
          <a:prstGeom prst="rect">
            <a:avLst/>
          </a:prstGeom>
          <a:noFill/>
        </p:spPr>
      </p:pic>
      <p:sp>
        <p:nvSpPr>
          <p:cNvPr id="8" name="Прямоугольник 7"/>
          <p:cNvSpPr/>
          <p:nvPr/>
        </p:nvSpPr>
        <p:spPr>
          <a:xfrm>
            <a:off x="692697" y="4860033"/>
            <a:ext cx="5760640" cy="3785652"/>
          </a:xfrm>
          <a:prstGeom prst="rect">
            <a:avLst/>
          </a:prstGeom>
        </p:spPr>
        <p:txBody>
          <a:bodyPr wrap="square">
            <a:spAutoFit/>
          </a:bodyPr>
          <a:lstStyle/>
          <a:p>
            <a:pPr algn="ctr"/>
            <a:r>
              <a:rPr lang="ru-RU" sz="2000" b="1" dirty="0" smtClean="0">
                <a:solidFill>
                  <a:srgbClr val="FF0000"/>
                </a:solidFill>
                <a:latin typeface="Times New Roman" pitchFamily="18" charset="0"/>
                <a:ea typeface="Cambria Math" pitchFamily="18" charset="0"/>
                <a:cs typeface="Times New Roman" pitchFamily="18" charset="0"/>
              </a:rPr>
              <a:t>№16  </a:t>
            </a:r>
          </a:p>
          <a:p>
            <a:r>
              <a:rPr lang="ru-RU" sz="2000" b="1" dirty="0" err="1" smtClean="0">
                <a:solidFill>
                  <a:srgbClr val="FF0000"/>
                </a:solidFill>
                <a:latin typeface="Times New Roman" pitchFamily="18" charset="0"/>
                <a:ea typeface="Cambria Math" pitchFamily="18" charset="0"/>
                <a:cs typeface="Times New Roman" pitchFamily="18" charset="0"/>
              </a:rPr>
              <a:t>Дидактикалық ойын</a:t>
            </a:r>
            <a:r>
              <a:rPr lang="ru-RU" sz="2000" b="1" dirty="0" smtClean="0">
                <a:solidFill>
                  <a:srgbClr val="FF0000"/>
                </a:solidFill>
                <a:latin typeface="Times New Roman" pitchFamily="18" charset="0"/>
                <a:ea typeface="Cambria Math" pitchFamily="18" charset="0"/>
                <a:cs typeface="Times New Roman" pitchFamily="18" charset="0"/>
              </a:rPr>
              <a:t> : </a:t>
            </a:r>
            <a:r>
              <a:rPr lang="kk-KZ" sz="2000" dirty="0" smtClean="0">
                <a:solidFill>
                  <a:srgbClr val="000000"/>
                </a:solidFill>
                <a:latin typeface="Times New Roman" pitchFamily="18" charset="0"/>
                <a:ea typeface="Times New Roman" pitchFamily="18" charset="0"/>
                <a:cs typeface="Times New Roman" pitchFamily="18" charset="0"/>
              </a:rPr>
              <a:t>«</a:t>
            </a:r>
            <a:r>
              <a:rPr lang="kk-KZ" sz="2000" b="1" dirty="0" smtClean="0">
                <a:solidFill>
                  <a:srgbClr val="000000"/>
                </a:solidFill>
                <a:latin typeface="Times New Roman" pitchFamily="18" charset="0"/>
                <a:ea typeface="Times New Roman" pitchFamily="18" charset="0"/>
                <a:cs typeface="Times New Roman" pitchFamily="18" charset="0"/>
              </a:rPr>
              <a:t>Кеңістік»</a:t>
            </a:r>
            <a:endParaRPr lang="ru-RU" sz="2000" b="1" dirty="0" smtClean="0">
              <a:latin typeface="Times New Roman" pitchFamily="18" charset="0"/>
              <a:ea typeface="Cambria Math" pitchFamily="18" charset="0"/>
              <a:cs typeface="Times New Roman" pitchFamily="18" charset="0"/>
            </a:endParaRPr>
          </a:p>
          <a:p>
            <a:r>
              <a:rPr lang="ru-RU" sz="2000" b="1" dirty="0" err="1" smtClean="0">
                <a:solidFill>
                  <a:srgbClr val="FF0000"/>
                </a:solidFill>
                <a:latin typeface="Times New Roman" pitchFamily="18" charset="0"/>
                <a:ea typeface="Cambria Math" pitchFamily="18" charset="0"/>
                <a:cs typeface="Times New Roman" pitchFamily="18" charset="0"/>
              </a:rPr>
              <a:t>Мақсаты:</a:t>
            </a:r>
            <a:r>
              <a:rPr lang="ru-RU" sz="2000" dirty="0" smtClean="0">
                <a:latin typeface="Times New Roman" pitchFamily="18" charset="0"/>
                <a:ea typeface="Cambria Math" pitchFamily="18" charset="0"/>
                <a:cs typeface="Times New Roman" pitchFamily="18" charset="0"/>
              </a:rPr>
              <a:t> </a:t>
            </a:r>
            <a:r>
              <a:rPr lang="kk-KZ" sz="2000" dirty="0" smtClean="0">
                <a:solidFill>
                  <a:srgbClr val="000000"/>
                </a:solidFill>
                <a:latin typeface="Times New Roman" pitchFamily="18" charset="0"/>
                <a:ea typeface="Times New Roman" pitchFamily="18" charset="0"/>
                <a:cs typeface="Times New Roman" pitchFamily="18" charset="0"/>
              </a:rPr>
              <a:t> Балаларды кеңістікті бағдарлауға жаттықтыру; ойлау қабілеттерін, қабылдау, зейін процесстерін дамыту.</a:t>
            </a:r>
            <a:endParaRPr lang="ru-RU" sz="2000" dirty="0" smtClean="0">
              <a:latin typeface="Times New Roman" pitchFamily="18" charset="0"/>
              <a:ea typeface="Cambria Math" pitchFamily="18" charset="0"/>
              <a:cs typeface="Times New Roman" pitchFamily="18" charset="0"/>
            </a:endParaRPr>
          </a:p>
          <a:p>
            <a:r>
              <a:rPr lang="ru-RU" sz="2000" b="1" dirty="0" err="1" smtClean="0">
                <a:solidFill>
                  <a:srgbClr val="FF0000"/>
                </a:solidFill>
                <a:latin typeface="Times New Roman" pitchFamily="18" charset="0"/>
                <a:ea typeface="Cambria Math" pitchFamily="18" charset="0"/>
                <a:cs typeface="Times New Roman" pitchFamily="18" charset="0"/>
              </a:rPr>
              <a:t>Шарты</a:t>
            </a:r>
            <a:r>
              <a:rPr lang="ru-RU" sz="2000" b="1" dirty="0" smtClean="0">
                <a:solidFill>
                  <a:srgbClr val="FF0000"/>
                </a:solidFill>
                <a:latin typeface="Times New Roman" pitchFamily="18" charset="0"/>
                <a:ea typeface="Cambria Math" pitchFamily="18" charset="0"/>
                <a:cs typeface="Times New Roman" pitchFamily="18" charset="0"/>
              </a:rPr>
              <a:t>:</a:t>
            </a:r>
            <a:r>
              <a:rPr lang="kk-KZ" sz="2000" dirty="0" smtClean="0">
                <a:solidFill>
                  <a:srgbClr val="000000"/>
                </a:solidFill>
                <a:latin typeface="Times New Roman" pitchFamily="18" charset="0"/>
                <a:ea typeface="Times New Roman" pitchFamily="18" charset="0"/>
                <a:cs typeface="Times New Roman" pitchFamily="18" charset="0"/>
              </a:rPr>
              <a:t>Балалардың алдында үлкен бөлменің суреті тұрады. Балаларға суреттерді таратып беру. Суреттерді орындарына орналастыруды ұсыну. Мысалы, балықты аквариумға салу, гүлді үстелдің үстіне, суретті қабырғаға ілу. Ойын осылай жалғаса береді. </a:t>
            </a:r>
            <a:br>
              <a:rPr lang="kk-KZ" sz="2000" dirty="0" smtClean="0">
                <a:solidFill>
                  <a:srgbClr val="000000"/>
                </a:solidFill>
                <a:latin typeface="Times New Roman" pitchFamily="18" charset="0"/>
                <a:ea typeface="Times New Roman" pitchFamily="18" charset="0"/>
                <a:cs typeface="Times New Roman" pitchFamily="18" charset="0"/>
              </a:rPr>
            </a:br>
            <a:endParaRPr lang="ru-RU" sz="2000" dirty="0">
              <a:latin typeface="Times New Roman" pitchFamily="18" charset="0"/>
              <a:ea typeface="Cambria Math" pitchFamily="18" charset="0"/>
              <a:cs typeface="Times New Roman" pitchFamily="18" charset="0"/>
            </a:endParaRPr>
          </a:p>
        </p:txBody>
      </p:sp>
    </p:spTree>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716</TotalTime>
  <Words>262</Words>
  <Application>Microsoft Office PowerPoint</Application>
  <PresentationFormat>Экран (4:3)</PresentationFormat>
  <Paragraphs>114</Paragraphs>
  <Slides>49</Slides>
  <Notes>2</Notes>
  <HiddenSlides>0</HiddenSlides>
  <MMClips>0</MMClips>
  <ScaleCrop>false</ScaleCrop>
  <HeadingPairs>
    <vt:vector size="4" baseType="variant">
      <vt:variant>
        <vt:lpstr>Тема</vt:lpstr>
      </vt:variant>
      <vt:variant>
        <vt:i4>1</vt:i4>
      </vt:variant>
      <vt:variant>
        <vt:lpstr>Заголовки слайдов</vt:lpstr>
      </vt:variant>
      <vt:variant>
        <vt:i4>49</vt:i4>
      </vt:variant>
    </vt:vector>
  </HeadingPairs>
  <TitlesOfParts>
    <vt:vector size="50" baseType="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Админ</dc:creator>
  <cp:lastModifiedBy>АЯНА</cp:lastModifiedBy>
  <cp:revision>69</cp:revision>
  <dcterms:created xsi:type="dcterms:W3CDTF">2021-05-16T19:42:19Z</dcterms:created>
  <dcterms:modified xsi:type="dcterms:W3CDTF">2023-12-20T09:56:40Z</dcterms:modified>
</cp:coreProperties>
</file>